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package/2006/relationships/metadata/core-properties" Target="docProps/core.xml" /><Relationship Id="rId2" Type="http://schemas.openxmlformats.org/officeDocument/2006/relationships/extended-properties" Target="docProps/app.xml" /><Relationship Id="rId3" Type="http://schemas.openxmlformats.org/officeDocument/2006/relationships/officeDocument" Target="ppt/presentation.xml" /></Relationships>
</file>

<file path=ppt/presentation.xml><?xml version="1.0" encoding="utf-8"?>
<p:presentation xmlns:p="http://schemas.openxmlformats.org/presentationml/2006/main" xmlns:a="http://schemas.openxmlformats.org/drawingml/2006/main" xmlns:r="http://schemas.openxmlformats.org/officeDocument/2006/relationships" embedTrueTypeFonts="1" saveSubsetFonts="1">
  <p:sldMasterIdLst>
    <p:sldMasterId id="2147483648" r:id="rId5"/>
  </p:sldMasterIdLst>
  <p:sldIdLst>
    <p:sldId id="256" r:id="rId6"/>
    <p:sldId id="257" r:id="rId7"/>
    <p:sldId id="258" r:id="rId8"/>
    <p:sldId id="259" r:id="rId9"/>
    <p:sldId id="260" r:id="rId10"/>
  </p:sldIdLst>
  <p:sldSz cx="7556500" cy="10680700"/>
  <p:notesSz cx="7556500" cy="10680700"/>
  <p:embeddedFontLst>
    <p:embeddedFont>
      <p:font typeface="DWJQPO+DengXian Regular"/>
      <p:regular r:id="rId11"/>
    </p:embeddedFont>
    <p:embeddedFont>
      <p:font typeface="TRRUSH+Bahnschrift"/>
      <p:regular r:id="rId12"/>
    </p:embeddedFont>
    <p:embeddedFont>
      <p:font typeface="PTJGUD+Arial Unicode MS"/>
      <p:regular r:id="rId13"/>
    </p:embeddedFont>
    <p:embeddedFont>
      <p:font typeface="IDOEBV+Arial Unicode MS"/>
      <p:regular r:id="rId14"/>
    </p:embeddedFont>
  </p:embeddedFon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482" y="-91"/>
      </p:cViewPr>
      <p:guideLst>
        <p:guide orient="horz" pos="3168"/>
        <p:guide pos="2448"/>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presProps" Target="presProps.xml" /><Relationship Id="rId10" Type="http://schemas.openxmlformats.org/officeDocument/2006/relationships/slide" Target="slides/slide5.xml" /><Relationship Id="rId11" Type="http://schemas.openxmlformats.org/officeDocument/2006/relationships/font" Target="fonts/font1.fntdata" /><Relationship Id="rId12" Type="http://schemas.openxmlformats.org/officeDocument/2006/relationships/font" Target="fonts/font2.fntdata" /><Relationship Id="rId13" Type="http://schemas.openxmlformats.org/officeDocument/2006/relationships/font" Target="fonts/font3.fntdata" /><Relationship Id="rId14" Type="http://schemas.openxmlformats.org/officeDocument/2006/relationships/font" Target="fonts/font4.fntdata" /><Relationship Id="rId2" Type="http://schemas.openxmlformats.org/officeDocument/2006/relationships/tableStyles" Target="tableStyles.xml" /><Relationship Id="rId3" Type="http://schemas.openxmlformats.org/officeDocument/2006/relationships/viewProps" Target="viewProps.xml" /><Relationship Id="rId4" Type="http://schemas.openxmlformats.org/officeDocument/2006/relationships/theme" Target="theme/theme1.xml" /><Relationship Id="rId5" Type="http://schemas.openxmlformats.org/officeDocument/2006/relationships/slideMaster" Target="slideMasters/slide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Header 1"/>
          <p:cNvSpPr>
            <a:spLocks noGrp="1"/>
          </p:cNvSpPr>
          <p:nvPr>
            <p:ph type="title"/>
          </p:nvPr>
        </p:nvSpPr>
        <p:spPr/>
        <p:txBody>
          <a:bodyPr/>
          <a:lstStyle/>
          <a:p>
            <a:r>
              <a:rPr lang="en-US" smtClean="0"/>
              <a:t>Title</a:t>
            </a:r>
            <a:endParaRPr lang="en-US"/>
          </a:p>
        </p:txBody>
      </p:sp>
      <p:sp>
        <p:nvSpPr>
          <p:cNvPr id="3" name="Text 2"/>
          <p:cNvSpPr>
            <a:spLocks noGrp="1"/>
          </p:cNvSpPr>
          <p:nvPr>
            <p:ph type="body" idx="1"/>
          </p:nvPr>
        </p:nvSpPr>
        <p:spPr/>
        <p:txBody>
          <a:bodyPr/>
          <a:lstStyle/>
          <a:p>
            <a:pPr lvl="0"/>
            <a:r>
              <a:rPr lang="en-US" smtClean="0"/>
              <a:t>Text</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3"/>
          <p:cNvSpPr>
            <a:spLocks noGrp="1"/>
          </p:cNvSpPr>
          <p:nvPr>
            <p:ph type="dt" sz="half" idx="10"/>
          </p:nvPr>
        </p:nvSpPr>
        <p:spPr/>
        <p:txBody>
          <a:bodyPr/>
          <a:lstStyle/>
          <a:p>
            <a:fld id="{C16525B2-4347-4F72-BAF7-76B19438D329}" type="datetimeFigureOut">
              <a:rPr lang="en-US" smtClean="0"/>
              <a:t>27.02.2014</a:t>
            </a:fld>
            <a:endParaRPr lang="en-US"/>
          </a:p>
        </p:txBody>
      </p:sp>
      <p:sp>
        <p:nvSpPr>
          <p:cNvPr id="5" name="Footer 4"/>
          <p:cNvSpPr>
            <a:spLocks noGrp="1"/>
          </p:cNvSpPr>
          <p:nvPr>
            <p:ph type="ftr" sz="quarter" idx="11"/>
          </p:nvPr>
        </p:nvSpPr>
        <p:spPr/>
        <p:txBody>
          <a:bodyPr/>
          <a:lstStyle/>
          <a:p>
            <a:endParaRPr lang="en-US"/>
          </a:p>
        </p:txBody>
      </p:sp>
      <p:sp>
        <p:nvSpPr>
          <p:cNvPr id="6" name="Slide number 5"/>
          <p:cNvSpPr>
            <a:spLocks noGrp="1"/>
          </p:cNvSpPr>
          <p:nvPr>
            <p:ph type="sldNum" sz="quarter" idx="12"/>
          </p:nvPr>
        </p:nvSpPr>
        <p:spPr/>
        <p:txBody>
          <a:bodyPr/>
          <a:lstStyle/>
          <a:p>
            <a:fld id="{80F073CC-40D5-4B23-8DF0-9BD0A0C12F2C}" type="slidenum">
              <a:rPr lang="en-US" smtClean="0"/>
              <a:t>‹#›</a:t>
            </a:fld>
            <a:endParaRPr lang="en-US"/>
          </a:p>
        </p:txBody>
      </p:sp>
    </p:spTree>
  </p:cSld>
  <p:clrMapOvr>
    <a:masterClrMapping/>
  </p:clrMapOvr>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666" y="427735"/>
            <a:ext cx="6797992" cy="1710943"/>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666" y="2459482"/>
            <a:ext cx="6797992"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68130" y="9944862"/>
            <a:ext cx="2417063"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7666" y="9944862"/>
            <a:ext cx="1737264"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5438394" y="9944862"/>
            <a:ext cx="1737264"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В‹#В›</a:t>
            </a:fld>
          </a:p>
        </p:txBody>
      </p:sp>
    </p:spTree>
  </p:cSld>
  <p:clrMap folHlink="folHlink" hlink="hlink" accent1="accent1" accent2="accent2" accent3="accent3" accent4="accent4" accent5="accent5" accent6="accent6" tx2="dk2" bg2="lt2" tx1="dk1" bg1="lt1"/>
  <p:sldLayoutIdLst>
    <p:sldLayoutId id="2147483649"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png" /><Relationship Id="rId3" Type="http://schemas.openxmlformats.org/officeDocument/2006/relationships/hyperlink" Target="http://www.synergy-service.cn/"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png" /><Relationship Id="rId3" Type="http://schemas.openxmlformats.org/officeDocument/2006/relationships/hyperlink" Target="http://www.synergy-service.cn/" TargetMode="Ex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openxmlformats.org/officeDocument/2006/relationships/hyperlink" Target="http://www.synergy-service.cn/" TargetMode="Ex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png" /><Relationship Id="rId3" Type="http://schemas.openxmlformats.org/officeDocument/2006/relationships/hyperlink" Target="mailto:wujia@synergy-service.cn" TargetMode="External" /><Relationship Id="rId4" Type="http://schemas.openxmlformats.org/officeDocument/2006/relationships/hyperlink" Target="tel:0086" TargetMode="External" /></Relationships>
</file>

<file path=ppt/slides/slide1.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1" name="object 1"/>
          <p:cNvSpPr/>
          <p:nvPr/>
        </p:nvSpPr>
        <p:spPr>
          <a:xfrm>
            <a:off x="0" y="0"/>
            <a:ext cx="7556500" cy="10679175"/>
          </a:xfrm>
          <a:prstGeom prst="rect">
            <a:avLst/>
          </a:prstGeom>
          <a:blipFill>
            <a:blip cstate="print" r:embed="rId2"/>
            <a:stretch>
              <a:fillRect/>
            </a:stretch>
          </a:blipFill>
        </p:spPr>
        <p:txBody>
          <a:bodyPr wrap="square" lIns="0" tIns="0" rIns="0" bIns="0" rtlCol="0">
            <a:spAutoFit/>
          </a:bodyPr>
          <a:lstStyle/>
          <a:p/>
        </p:txBody>
      </p:sp>
      <p:sp>
        <p:nvSpPr>
          <p:cNvPr id="3" name="object 3"/>
          <p:cNvSpPr txBox="1"/>
          <p:nvPr/>
        </p:nvSpPr>
        <p:spPr>
          <a:xfrm>
            <a:off x="457200" y="7085139"/>
            <a:ext cx="5378526" cy="348481"/>
          </a:xfrm>
          <a:prstGeom prst="rect">
            <a:avLst/>
          </a:prstGeom>
        </p:spPr>
        <p:txBody>
          <a:bodyPr wrap="square" lIns="0" tIns="0" rIns="0" bIns="0" rtlCol="0" vert="horz">
            <a:spAutoFit/>
          </a:bodyPr>
          <a:lstStyle/>
          <a:p>
            <a:pPr marL="0" marR="0">
              <a:lnSpc>
                <a:spcPts val="2400"/>
              </a:lnSpc>
              <a:spcBef>
                <a:spcPts val="0"/>
              </a:spcBef>
              <a:spcAft>
                <a:spcPts val="0"/>
              </a:spcAft>
            </a:pPr>
            <a:r>
              <a:rPr dirty="0" sz="2400" spc="12">
                <a:solidFill>
                  <a:srgbClr val="ffffff"/>
                </a:solidFill>
                <a:latin typeface="KaiTi"/>
                <a:cs typeface="KaiTi"/>
              </a:rPr>
              <a:t>技术咨询</a:t>
            </a:r>
            <a:r>
              <a:rPr dirty="0" sz="1800" b="1">
                <a:solidFill>
                  <a:srgbClr val="ffffff"/>
                </a:solidFill>
                <a:latin typeface="Arial"/>
                <a:cs typeface="Arial"/>
              </a:rPr>
              <a:t>&amp;</a:t>
            </a:r>
            <a:r>
              <a:rPr dirty="0" sz="2400" spc="13">
                <a:solidFill>
                  <a:srgbClr val="ffffff"/>
                </a:solidFill>
                <a:latin typeface="KaiTi"/>
                <a:cs typeface="KaiTi"/>
              </a:rPr>
              <a:t>项目管理</a:t>
            </a:r>
            <a:r>
              <a:rPr dirty="0" sz="1800" b="1">
                <a:solidFill>
                  <a:srgbClr val="ffffff"/>
                </a:solidFill>
                <a:latin typeface="Arial"/>
                <a:cs typeface="Arial"/>
              </a:rPr>
              <a:t>&amp;</a:t>
            </a:r>
            <a:r>
              <a:rPr dirty="0" sz="2400">
                <a:solidFill>
                  <a:srgbClr val="ffffff"/>
                </a:solidFill>
                <a:latin typeface="KaiTi"/>
                <a:cs typeface="KaiTi"/>
              </a:rPr>
              <a:t>监督监理技术服务</a:t>
            </a:r>
          </a:p>
        </p:txBody>
      </p:sp>
      <p:sp>
        <p:nvSpPr>
          <p:cNvPr id="4" name="object 4"/>
          <p:cNvSpPr txBox="1"/>
          <p:nvPr/>
        </p:nvSpPr>
        <p:spPr>
          <a:xfrm>
            <a:off x="457200" y="8876721"/>
            <a:ext cx="2829872" cy="216408"/>
          </a:xfrm>
          <a:prstGeom prst="rect">
            <a:avLst/>
          </a:prstGeom>
        </p:spPr>
        <p:txBody>
          <a:bodyPr wrap="square" lIns="0" tIns="0" rIns="0" bIns="0" rtlCol="0" vert="horz">
            <a:spAutoFit/>
          </a:bodyPr>
          <a:lstStyle/>
          <a:p>
            <a:pPr marL="0" marR="0">
              <a:lnSpc>
                <a:spcPts val="1404"/>
              </a:lnSpc>
              <a:spcBef>
                <a:spcPts val="0"/>
              </a:spcBef>
              <a:spcAft>
                <a:spcPts val="0"/>
              </a:spcAft>
            </a:pPr>
            <a:r>
              <a:rPr dirty="0" sz="1400">
                <a:solidFill>
                  <a:srgbClr val="808080"/>
                </a:solidFill>
                <a:latin typeface="KaiTi"/>
                <a:cs typeface="KaiTi"/>
              </a:rPr>
              <a:t>成都斯耐纪石油技术服务有限公司</a:t>
            </a:r>
          </a:p>
        </p:txBody>
      </p:sp>
      <p:sp>
        <p:nvSpPr>
          <p:cNvPr id="5" name="object 5"/>
          <p:cNvSpPr txBox="1"/>
          <p:nvPr/>
        </p:nvSpPr>
        <p:spPr>
          <a:xfrm>
            <a:off x="457200" y="9596990"/>
            <a:ext cx="4937525" cy="165794"/>
          </a:xfrm>
          <a:prstGeom prst="rect">
            <a:avLst/>
          </a:prstGeom>
        </p:spPr>
        <p:txBody>
          <a:bodyPr wrap="square" lIns="0" tIns="0" rIns="0" bIns="0" rtlCol="0" vert="horz">
            <a:spAutoFit/>
          </a:bodyPr>
          <a:lstStyle/>
          <a:p>
            <a:pPr marL="0" marR="0">
              <a:lnSpc>
                <a:spcPts val="1005"/>
              </a:lnSpc>
              <a:spcBef>
                <a:spcPts val="0"/>
              </a:spcBef>
              <a:spcAft>
                <a:spcPts val="0"/>
              </a:spcAft>
            </a:pPr>
            <a:r>
              <a:rPr dirty="0" sz="900">
                <a:solidFill>
                  <a:srgbClr val="808080"/>
                </a:solidFill>
                <a:latin typeface="Arial"/>
                <a:cs typeface="Arial"/>
              </a:rPr>
              <a:t>Copyright</a:t>
            </a:r>
            <a:r>
              <a:rPr dirty="0" sz="900">
                <a:solidFill>
                  <a:srgbClr val="808080"/>
                </a:solidFill>
                <a:latin typeface="Arial"/>
                <a:cs typeface="Arial"/>
              </a:rPr>
              <a:t> </a:t>
            </a:r>
            <a:r>
              <a:rPr dirty="0" sz="900">
                <a:solidFill>
                  <a:srgbClr val="808080"/>
                </a:solidFill>
                <a:latin typeface="Arial"/>
                <a:cs typeface="Arial"/>
              </a:rPr>
              <a:t>©</a:t>
            </a:r>
            <a:r>
              <a:rPr dirty="0" sz="900">
                <a:solidFill>
                  <a:srgbClr val="808080"/>
                </a:solidFill>
                <a:latin typeface="Arial"/>
                <a:cs typeface="Arial"/>
              </a:rPr>
              <a:t> </a:t>
            </a:r>
            <a:r>
              <a:rPr dirty="0" sz="900">
                <a:solidFill>
                  <a:srgbClr val="808080"/>
                </a:solidFill>
                <a:latin typeface="Arial"/>
                <a:cs typeface="Arial"/>
              </a:rPr>
              <a:t>2021</a:t>
            </a:r>
            <a:r>
              <a:rPr dirty="0" sz="900">
                <a:solidFill>
                  <a:srgbClr val="808080"/>
                </a:solidFill>
                <a:latin typeface="Arial"/>
                <a:cs typeface="Arial"/>
              </a:rPr>
              <a:t> </a:t>
            </a:r>
            <a:r>
              <a:rPr dirty="0" sz="900">
                <a:solidFill>
                  <a:srgbClr val="808080"/>
                </a:solidFill>
                <a:latin typeface="Arial"/>
                <a:cs typeface="Arial"/>
              </a:rPr>
              <a:t>SYNERGY</a:t>
            </a:r>
            <a:r>
              <a:rPr dirty="0" sz="900" spc="-21">
                <a:solidFill>
                  <a:srgbClr val="808080"/>
                </a:solidFill>
                <a:latin typeface="Arial"/>
                <a:cs typeface="Arial"/>
              </a:rPr>
              <a:t> </a:t>
            </a:r>
            <a:r>
              <a:rPr dirty="0" sz="900">
                <a:solidFill>
                  <a:srgbClr val="808080"/>
                </a:solidFill>
                <a:latin typeface="Arial"/>
                <a:cs typeface="Arial"/>
              </a:rPr>
              <a:t>OILFIELD</a:t>
            </a:r>
            <a:r>
              <a:rPr dirty="0" sz="900" spc="-25">
                <a:solidFill>
                  <a:srgbClr val="808080"/>
                </a:solidFill>
                <a:latin typeface="Arial"/>
                <a:cs typeface="Arial"/>
              </a:rPr>
              <a:t> </a:t>
            </a:r>
            <a:r>
              <a:rPr dirty="0" sz="900">
                <a:solidFill>
                  <a:srgbClr val="808080"/>
                </a:solidFill>
                <a:latin typeface="Arial"/>
                <a:cs typeface="Arial"/>
              </a:rPr>
              <a:t>TECHNOLOGY</a:t>
            </a:r>
            <a:r>
              <a:rPr dirty="0" sz="900" spc="-11">
                <a:solidFill>
                  <a:srgbClr val="808080"/>
                </a:solidFill>
                <a:latin typeface="Arial"/>
                <a:cs typeface="Arial"/>
              </a:rPr>
              <a:t> </a:t>
            </a:r>
            <a:r>
              <a:rPr dirty="0" sz="900">
                <a:solidFill>
                  <a:srgbClr val="808080"/>
                </a:solidFill>
                <a:latin typeface="Arial"/>
                <a:cs typeface="Arial"/>
              </a:rPr>
              <a:t>SERVICE</a:t>
            </a:r>
            <a:r>
              <a:rPr dirty="0" sz="900">
                <a:solidFill>
                  <a:srgbClr val="808080"/>
                </a:solidFill>
                <a:latin typeface="Arial"/>
                <a:cs typeface="Arial"/>
              </a:rPr>
              <a:t> </a:t>
            </a:r>
            <a:r>
              <a:rPr dirty="0" sz="900">
                <a:solidFill>
                  <a:srgbClr val="808080"/>
                </a:solidFill>
                <a:latin typeface="Arial"/>
                <a:cs typeface="Arial"/>
              </a:rPr>
              <a:t>Co.</a:t>
            </a:r>
            <a:r>
              <a:rPr dirty="0" sz="900">
                <a:solidFill>
                  <a:srgbClr val="808080"/>
                </a:solidFill>
                <a:latin typeface="Arial"/>
                <a:cs typeface="Arial"/>
              </a:rPr>
              <a:t> </a:t>
            </a:r>
            <a:r>
              <a:rPr dirty="0" sz="900">
                <a:solidFill>
                  <a:srgbClr val="808080"/>
                </a:solidFill>
                <a:latin typeface="Arial"/>
                <a:cs typeface="Arial"/>
              </a:rPr>
              <a:t>Ltd.</a:t>
            </a:r>
            <a:r>
              <a:rPr dirty="0" sz="900" spc="-47">
                <a:solidFill>
                  <a:srgbClr val="808080"/>
                </a:solidFill>
                <a:latin typeface="Arial"/>
                <a:cs typeface="Arial"/>
              </a:rPr>
              <a:t> </a:t>
            </a:r>
            <a:r>
              <a:rPr dirty="0" sz="900">
                <a:solidFill>
                  <a:srgbClr val="808080"/>
                </a:solidFill>
                <a:latin typeface="Arial"/>
                <a:cs typeface="Arial"/>
              </a:rPr>
              <a:t>All</a:t>
            </a:r>
            <a:r>
              <a:rPr dirty="0" sz="900">
                <a:solidFill>
                  <a:srgbClr val="808080"/>
                </a:solidFill>
                <a:latin typeface="Arial"/>
                <a:cs typeface="Arial"/>
              </a:rPr>
              <a:t> </a:t>
            </a:r>
            <a:r>
              <a:rPr dirty="0" sz="900">
                <a:solidFill>
                  <a:srgbClr val="808080"/>
                </a:solidFill>
                <a:latin typeface="Arial"/>
                <a:cs typeface="Arial"/>
              </a:rPr>
              <a:t>rights</a:t>
            </a:r>
            <a:r>
              <a:rPr dirty="0" sz="900">
                <a:solidFill>
                  <a:srgbClr val="808080"/>
                </a:solidFill>
                <a:latin typeface="Arial"/>
                <a:cs typeface="Arial"/>
              </a:rPr>
              <a:t> </a:t>
            </a:r>
            <a:r>
              <a:rPr dirty="0" sz="900">
                <a:solidFill>
                  <a:srgbClr val="808080"/>
                </a:solidFill>
                <a:latin typeface="Arial"/>
                <a:cs typeface="Arial"/>
              </a:rPr>
              <a:t>reserved.</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1" name="object 1"/>
          <p:cNvSpPr/>
          <p:nvPr/>
        </p:nvSpPr>
        <p:spPr>
          <a:xfrm>
            <a:off x="0" y="0"/>
            <a:ext cx="7556500" cy="10679175"/>
          </a:xfrm>
          <a:prstGeom prst="rect">
            <a:avLst/>
          </a:prstGeom>
          <a:blipFill>
            <a:blip cstate="print" r:embed="rId2"/>
            <a:stretch>
              <a:fillRect/>
            </a:stretch>
          </a:blipFill>
        </p:spPr>
        <p:txBody>
          <a:bodyPr wrap="square" lIns="0" tIns="0" rIns="0" bIns="0" rtlCol="0">
            <a:spAutoFit/>
          </a:bodyPr>
          <a:lstStyle/>
          <a:p/>
        </p:txBody>
      </p:sp>
      <p:sp>
        <p:nvSpPr>
          <p:cNvPr id="3" name="object 3"/>
          <p:cNvSpPr txBox="1"/>
          <p:nvPr/>
        </p:nvSpPr>
        <p:spPr>
          <a:xfrm>
            <a:off x="669036" y="391372"/>
            <a:ext cx="1735607" cy="208359"/>
          </a:xfrm>
          <a:prstGeom prst="rect">
            <a:avLst/>
          </a:prstGeom>
        </p:spPr>
        <p:txBody>
          <a:bodyPr wrap="square" lIns="0" tIns="0" rIns="0" bIns="0" rtlCol="0" vert="horz">
            <a:spAutoFit/>
          </a:bodyPr>
          <a:lstStyle/>
          <a:p>
            <a:pPr marL="0" marR="0">
              <a:lnSpc>
                <a:spcPts val="1340"/>
              </a:lnSpc>
              <a:spcBef>
                <a:spcPts val="0"/>
              </a:spcBef>
              <a:spcAft>
                <a:spcPts val="0"/>
              </a:spcAft>
            </a:pPr>
            <a:r>
              <a:rPr dirty="0" sz="1200" b="1">
                <a:solidFill>
                  <a:srgbClr val="ffffff"/>
                </a:solidFill>
                <a:latin typeface="Arial"/>
                <a:cs typeface="Arial"/>
              </a:rPr>
              <a:t>SERVICE</a:t>
            </a:r>
            <a:r>
              <a:rPr dirty="0" sz="1200" b="1">
                <a:solidFill>
                  <a:srgbClr val="ffffff"/>
                </a:solidFill>
                <a:latin typeface="Arial"/>
                <a:cs typeface="Arial"/>
              </a:rPr>
              <a:t> </a:t>
            </a:r>
            <a:r>
              <a:rPr dirty="0" sz="1200" b="1">
                <a:solidFill>
                  <a:srgbClr val="ffffff"/>
                </a:solidFill>
                <a:latin typeface="Arial"/>
                <a:cs typeface="Arial"/>
              </a:rPr>
              <a:t>BULLETING</a:t>
            </a:r>
          </a:p>
        </p:txBody>
      </p:sp>
      <p:sp>
        <p:nvSpPr>
          <p:cNvPr id="4" name="object 4"/>
          <p:cNvSpPr txBox="1"/>
          <p:nvPr/>
        </p:nvSpPr>
        <p:spPr>
          <a:xfrm>
            <a:off x="2559431" y="410623"/>
            <a:ext cx="1408327" cy="165794"/>
          </a:xfrm>
          <a:prstGeom prst="rect">
            <a:avLst/>
          </a:prstGeom>
        </p:spPr>
        <p:txBody>
          <a:bodyPr wrap="square" lIns="0" tIns="0" rIns="0" bIns="0" rtlCol="0" vert="horz">
            <a:spAutoFit/>
          </a:bodyPr>
          <a:lstStyle/>
          <a:p>
            <a:pPr marL="0" marR="0">
              <a:lnSpc>
                <a:spcPts val="1005"/>
              </a:lnSpc>
              <a:spcBef>
                <a:spcPts val="0"/>
              </a:spcBef>
              <a:spcAft>
                <a:spcPts val="0"/>
              </a:spcAft>
            </a:pPr>
            <a:r>
              <a:rPr dirty="0" sz="900" b="1">
                <a:solidFill>
                  <a:srgbClr val="c00000"/>
                </a:solidFill>
                <a:latin typeface="Arial"/>
                <a:cs typeface="Arial"/>
              </a:rPr>
              <a:t>SYNERGY</a:t>
            </a:r>
            <a:r>
              <a:rPr dirty="0" sz="900" b="1">
                <a:solidFill>
                  <a:srgbClr val="c00000"/>
                </a:solidFill>
                <a:latin typeface="Arial"/>
                <a:cs typeface="Arial"/>
              </a:rPr>
              <a:t> </a:t>
            </a:r>
            <a:r>
              <a:rPr dirty="0" sz="900" b="1">
                <a:solidFill>
                  <a:srgbClr val="c00000"/>
                </a:solidFill>
                <a:latin typeface="Arial"/>
                <a:cs typeface="Arial"/>
              </a:rPr>
              <a:t>SOLUTIONS</a:t>
            </a:r>
          </a:p>
        </p:txBody>
      </p:sp>
      <p:sp>
        <p:nvSpPr>
          <p:cNvPr id="5" name="object 5"/>
          <p:cNvSpPr txBox="1"/>
          <p:nvPr/>
        </p:nvSpPr>
        <p:spPr>
          <a:xfrm>
            <a:off x="551688" y="901624"/>
            <a:ext cx="4067536" cy="339811"/>
          </a:xfrm>
          <a:prstGeom prst="rect">
            <a:avLst/>
          </a:prstGeom>
        </p:spPr>
        <p:txBody>
          <a:bodyPr wrap="square" lIns="0" tIns="0" rIns="0" bIns="0" rtlCol="0" vert="horz">
            <a:spAutoFit/>
          </a:bodyPr>
          <a:lstStyle/>
          <a:p>
            <a:pPr marL="0" marR="0">
              <a:lnSpc>
                <a:spcPts val="2375"/>
              </a:lnSpc>
              <a:spcBef>
                <a:spcPts val="0"/>
              </a:spcBef>
              <a:spcAft>
                <a:spcPts val="0"/>
              </a:spcAft>
            </a:pPr>
            <a:r>
              <a:rPr dirty="0" sz="1800" b="1">
                <a:solidFill>
                  <a:srgbClr val="c00000"/>
                </a:solidFill>
                <a:latin typeface="Microsoft YaHei"/>
                <a:cs typeface="Microsoft YaHei"/>
              </a:rPr>
              <a:t>技术咨询</a:t>
            </a:r>
            <a:r>
              <a:rPr dirty="0" sz="1400" b="1">
                <a:solidFill>
                  <a:srgbClr val="c00000"/>
                </a:solidFill>
                <a:latin typeface="Arial"/>
                <a:cs typeface="Arial"/>
              </a:rPr>
              <a:t>&amp;</a:t>
            </a:r>
            <a:r>
              <a:rPr dirty="0" sz="1800" b="1">
                <a:solidFill>
                  <a:srgbClr val="c00000"/>
                </a:solidFill>
                <a:latin typeface="Microsoft YaHei"/>
                <a:cs typeface="Microsoft YaHei"/>
              </a:rPr>
              <a:t>项目管理</a:t>
            </a:r>
            <a:r>
              <a:rPr dirty="0" sz="1400" b="1">
                <a:solidFill>
                  <a:srgbClr val="c00000"/>
                </a:solidFill>
                <a:latin typeface="Arial"/>
                <a:cs typeface="Arial"/>
              </a:rPr>
              <a:t>&amp;</a:t>
            </a:r>
            <a:r>
              <a:rPr dirty="0" sz="1800" b="1">
                <a:solidFill>
                  <a:srgbClr val="c00000"/>
                </a:solidFill>
                <a:latin typeface="Microsoft YaHei"/>
                <a:cs typeface="Microsoft YaHei"/>
              </a:rPr>
              <a:t>监督监理技术服务</a:t>
            </a:r>
          </a:p>
        </p:txBody>
      </p:sp>
      <p:sp>
        <p:nvSpPr>
          <p:cNvPr id="6" name="object 6"/>
          <p:cNvSpPr txBox="1"/>
          <p:nvPr/>
        </p:nvSpPr>
        <p:spPr>
          <a:xfrm>
            <a:off x="551688" y="1337762"/>
            <a:ext cx="6054944" cy="265004"/>
          </a:xfrm>
          <a:prstGeom prst="rect">
            <a:avLst/>
          </a:prstGeom>
        </p:spPr>
        <p:txBody>
          <a:bodyPr wrap="square" lIns="0" tIns="0" rIns="0" bIns="0" rtlCol="0" vert="horz">
            <a:spAutoFit/>
          </a:bodyPr>
          <a:lstStyle/>
          <a:p>
            <a:pPr marL="0" marR="0">
              <a:lnSpc>
                <a:spcPts val="1787"/>
              </a:lnSpc>
              <a:spcBef>
                <a:spcPts val="0"/>
              </a:spcBef>
              <a:spcAft>
                <a:spcPts val="0"/>
              </a:spcAft>
            </a:pPr>
            <a:r>
              <a:rPr dirty="0" sz="1600" b="1" u="sng">
                <a:solidFill>
                  <a:srgbClr val="c00000"/>
                </a:solidFill>
                <a:latin typeface="Arial"/>
                <a:cs typeface="Arial"/>
              </a:rPr>
              <a:t>T</a:t>
            </a:r>
            <a:r>
              <a:rPr dirty="0" sz="1100" b="1" u="sng">
                <a:solidFill>
                  <a:srgbClr val="808080"/>
                </a:solidFill>
                <a:latin typeface="Arial"/>
                <a:cs typeface="Arial"/>
              </a:rPr>
              <a:t>ECHNICAL</a:t>
            </a:r>
            <a:r>
              <a:rPr dirty="0" sz="1100" spc="142" b="1" u="sng">
                <a:solidFill>
                  <a:srgbClr val="808080"/>
                </a:solidFill>
                <a:latin typeface="Arial"/>
                <a:cs typeface="Arial"/>
              </a:rPr>
              <a:t> </a:t>
            </a:r>
            <a:r>
              <a:rPr dirty="0" sz="1100" spc="-304" b="1">
                <a:solidFill>
                  <a:srgbClr val="808080"/>
                </a:solidFill>
                <a:latin typeface="Arial"/>
                <a:cs typeface="Arial"/>
              </a:rPr>
              <a:t> </a:t>
            </a:r>
            <a:r>
              <a:rPr dirty="0" sz="1600" b="1" u="sng">
                <a:solidFill>
                  <a:srgbClr val="c00000"/>
                </a:solidFill>
                <a:latin typeface="Arial"/>
                <a:cs typeface="Arial"/>
              </a:rPr>
              <a:t>C</a:t>
            </a:r>
            <a:r>
              <a:rPr dirty="0" sz="1100" b="1" u="sng">
                <a:solidFill>
                  <a:srgbClr val="808080"/>
                </a:solidFill>
                <a:latin typeface="Arial"/>
                <a:cs typeface="Arial"/>
              </a:rPr>
              <a:t>ONSULTATION</a:t>
            </a:r>
            <a:r>
              <a:rPr dirty="0" sz="1100" b="1" u="sng">
                <a:solidFill>
                  <a:srgbClr val="808080"/>
                </a:solidFill>
                <a:latin typeface="Arial"/>
                <a:cs typeface="Arial"/>
              </a:rPr>
              <a:t> </a:t>
            </a:r>
            <a:r>
              <a:rPr dirty="0" sz="1600" b="1" u="sng">
                <a:solidFill>
                  <a:srgbClr val="808080"/>
                </a:solidFill>
                <a:latin typeface="Arial"/>
                <a:cs typeface="Arial"/>
              </a:rPr>
              <a:t>/</a:t>
            </a:r>
            <a:r>
              <a:rPr dirty="0" sz="1600" b="1" u="sng">
                <a:solidFill>
                  <a:srgbClr val="808080"/>
                </a:solidFill>
                <a:latin typeface="Arial"/>
                <a:cs typeface="Arial"/>
              </a:rPr>
              <a:t> </a:t>
            </a:r>
            <a:r>
              <a:rPr dirty="0" sz="1600" b="1" u="sng">
                <a:solidFill>
                  <a:srgbClr val="c00000"/>
                </a:solidFill>
                <a:latin typeface="Arial"/>
                <a:cs typeface="Arial"/>
              </a:rPr>
              <a:t>P</a:t>
            </a:r>
            <a:r>
              <a:rPr dirty="0" sz="1100" b="1" u="sng">
                <a:solidFill>
                  <a:srgbClr val="808080"/>
                </a:solidFill>
                <a:latin typeface="Arial"/>
                <a:cs typeface="Arial"/>
              </a:rPr>
              <a:t>ROJECT</a:t>
            </a:r>
            <a:r>
              <a:rPr dirty="0" sz="1100" spc="138" b="1" u="sng">
                <a:solidFill>
                  <a:srgbClr val="808080"/>
                </a:solidFill>
                <a:latin typeface="Arial"/>
                <a:cs typeface="Arial"/>
              </a:rPr>
              <a:t> </a:t>
            </a:r>
            <a:r>
              <a:rPr dirty="0" sz="1100" spc="-302" b="1">
                <a:solidFill>
                  <a:srgbClr val="808080"/>
                </a:solidFill>
                <a:latin typeface="Arial"/>
                <a:cs typeface="Arial"/>
              </a:rPr>
              <a:t> </a:t>
            </a:r>
            <a:r>
              <a:rPr dirty="0" sz="1600" b="1" u="sng">
                <a:solidFill>
                  <a:srgbClr val="c00000"/>
                </a:solidFill>
                <a:latin typeface="Arial"/>
                <a:cs typeface="Arial"/>
              </a:rPr>
              <a:t>M</a:t>
            </a:r>
            <a:r>
              <a:rPr dirty="0" sz="1100" b="1" u="sng">
                <a:solidFill>
                  <a:srgbClr val="808080"/>
                </a:solidFill>
                <a:latin typeface="Arial"/>
                <a:cs typeface="Arial"/>
              </a:rPr>
              <a:t>ANAGEMENT</a:t>
            </a:r>
            <a:r>
              <a:rPr dirty="0" sz="1100" spc="12" b="1" u="sng">
                <a:solidFill>
                  <a:srgbClr val="808080"/>
                </a:solidFill>
                <a:latin typeface="Arial"/>
                <a:cs typeface="Arial"/>
              </a:rPr>
              <a:t> </a:t>
            </a:r>
            <a:r>
              <a:rPr dirty="0" sz="1600" b="1" u="sng">
                <a:solidFill>
                  <a:srgbClr val="808080"/>
                </a:solidFill>
                <a:latin typeface="Arial"/>
                <a:cs typeface="Arial"/>
              </a:rPr>
              <a:t>/</a:t>
            </a:r>
            <a:r>
              <a:rPr dirty="0" sz="1600" b="1" u="sng">
                <a:solidFill>
                  <a:srgbClr val="808080"/>
                </a:solidFill>
                <a:latin typeface="Arial"/>
                <a:cs typeface="Arial"/>
              </a:rPr>
              <a:t> </a:t>
            </a:r>
            <a:r>
              <a:rPr dirty="0" sz="1600" b="1" u="sng">
                <a:solidFill>
                  <a:srgbClr val="c00000"/>
                </a:solidFill>
                <a:latin typeface="Arial"/>
                <a:cs typeface="Arial"/>
              </a:rPr>
              <a:t>S</a:t>
            </a:r>
            <a:r>
              <a:rPr dirty="0" sz="1100" b="1" u="sng">
                <a:solidFill>
                  <a:srgbClr val="808080"/>
                </a:solidFill>
                <a:latin typeface="Arial"/>
                <a:cs typeface="Arial"/>
              </a:rPr>
              <a:t>UPERVISION</a:t>
            </a:r>
            <a:r>
              <a:rPr dirty="0" sz="1100" spc="141" b="1">
                <a:solidFill>
                  <a:srgbClr val="808080"/>
                </a:solidFill>
                <a:latin typeface="Arial"/>
                <a:cs typeface="Arial"/>
              </a:rPr>
              <a:t> </a:t>
            </a:r>
            <a:r>
              <a:rPr dirty="0" sz="1600" b="1">
                <a:solidFill>
                  <a:srgbClr val="c00000"/>
                </a:solidFill>
                <a:latin typeface="Arial"/>
                <a:cs typeface="Arial"/>
              </a:rPr>
              <a:t>S</a:t>
            </a:r>
            <a:r>
              <a:rPr dirty="0" sz="1100" b="1" u="sng">
                <a:solidFill>
                  <a:srgbClr val="808080"/>
                </a:solidFill>
                <a:latin typeface="Arial"/>
                <a:cs typeface="Arial"/>
              </a:rPr>
              <a:t>ERVICE</a:t>
            </a:r>
          </a:p>
        </p:txBody>
      </p:sp>
      <p:sp>
        <p:nvSpPr>
          <p:cNvPr id="7" name="object 7"/>
          <p:cNvSpPr txBox="1"/>
          <p:nvPr/>
        </p:nvSpPr>
        <p:spPr>
          <a:xfrm>
            <a:off x="659892" y="1987531"/>
            <a:ext cx="713232"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技术咨询</a:t>
            </a:r>
          </a:p>
        </p:txBody>
      </p:sp>
      <p:sp>
        <p:nvSpPr>
          <p:cNvPr id="8" name="object 8"/>
          <p:cNvSpPr txBox="1"/>
          <p:nvPr/>
        </p:nvSpPr>
        <p:spPr>
          <a:xfrm>
            <a:off x="659892" y="2301456"/>
            <a:ext cx="876604"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1.</a:t>
            </a:r>
            <a:r>
              <a:rPr dirty="0" sz="900" spc="1095" b="1">
                <a:solidFill>
                  <a:srgbClr val="595959"/>
                </a:solidFill>
                <a:latin typeface="Arial"/>
                <a:cs typeface="Arial"/>
              </a:rPr>
              <a:t> </a:t>
            </a:r>
            <a:r>
              <a:rPr dirty="0" sz="900" b="1">
                <a:solidFill>
                  <a:srgbClr val="595959"/>
                </a:solidFill>
                <a:latin typeface="Microsoft YaHei"/>
                <a:cs typeface="Microsoft YaHei"/>
              </a:rPr>
              <a:t>油田评估</a:t>
            </a:r>
          </a:p>
        </p:txBody>
      </p:sp>
      <p:sp>
        <p:nvSpPr>
          <p:cNvPr id="9" name="object 9"/>
          <p:cNvSpPr txBox="1"/>
          <p:nvPr/>
        </p:nvSpPr>
        <p:spPr>
          <a:xfrm>
            <a:off x="659892" y="2645880"/>
            <a:ext cx="2959112"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为客户潜在的油田</a:t>
            </a:r>
            <a:r>
              <a:rPr dirty="0" sz="900" b="1">
                <a:solidFill>
                  <a:srgbClr val="595959"/>
                </a:solidFill>
                <a:latin typeface="Arial"/>
                <a:cs typeface="Arial"/>
              </a:rPr>
              <a:t>/</a:t>
            </a:r>
            <a:r>
              <a:rPr dirty="0" sz="900" b="1">
                <a:solidFill>
                  <a:srgbClr val="595959"/>
                </a:solidFill>
                <a:latin typeface="Microsoft YaHei"/>
                <a:cs typeface="Microsoft YaHei"/>
              </a:rPr>
              <a:t>区块</a:t>
            </a:r>
            <a:r>
              <a:rPr dirty="0" sz="900" b="1">
                <a:solidFill>
                  <a:srgbClr val="595959"/>
                </a:solidFill>
                <a:latin typeface="Arial"/>
                <a:cs typeface="Arial"/>
              </a:rPr>
              <a:t>/</a:t>
            </a:r>
            <a:r>
              <a:rPr dirty="0" sz="900" spc="-17" b="1">
                <a:solidFill>
                  <a:srgbClr val="595959"/>
                </a:solidFill>
                <a:latin typeface="Microsoft YaHei"/>
                <a:cs typeface="Microsoft YaHei"/>
              </a:rPr>
              <a:t>构造做综合评估，为油田收购提</a:t>
            </a:r>
          </a:p>
        </p:txBody>
      </p:sp>
      <p:sp>
        <p:nvSpPr>
          <p:cNvPr id="10" name="object 10"/>
          <p:cNvSpPr txBox="1"/>
          <p:nvPr/>
        </p:nvSpPr>
        <p:spPr>
          <a:xfrm>
            <a:off x="659892" y="2943060"/>
            <a:ext cx="838504"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供决策依据；</a:t>
            </a:r>
          </a:p>
        </p:txBody>
      </p:sp>
      <p:sp>
        <p:nvSpPr>
          <p:cNvPr id="11" name="object 11"/>
          <p:cNvSpPr txBox="1"/>
          <p:nvPr/>
        </p:nvSpPr>
        <p:spPr>
          <a:xfrm>
            <a:off x="659892" y="3189948"/>
            <a:ext cx="876604"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2.</a:t>
            </a:r>
            <a:r>
              <a:rPr dirty="0" sz="900" spc="1095" b="1">
                <a:solidFill>
                  <a:srgbClr val="595959"/>
                </a:solidFill>
                <a:latin typeface="Arial"/>
                <a:cs typeface="Arial"/>
              </a:rPr>
              <a:t> </a:t>
            </a:r>
            <a:r>
              <a:rPr dirty="0" sz="900" b="1">
                <a:solidFill>
                  <a:srgbClr val="595959"/>
                </a:solidFill>
                <a:latin typeface="Microsoft YaHei"/>
                <a:cs typeface="Microsoft YaHei"/>
              </a:rPr>
              <a:t>方案编制</a:t>
            </a:r>
          </a:p>
        </p:txBody>
      </p:sp>
      <p:sp>
        <p:nvSpPr>
          <p:cNvPr id="12" name="object 12"/>
          <p:cNvSpPr txBox="1"/>
          <p:nvPr/>
        </p:nvSpPr>
        <p:spPr>
          <a:xfrm>
            <a:off x="659892" y="3534753"/>
            <a:ext cx="2986151" cy="435843"/>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油田勘探开发方案的编制：如</a:t>
            </a:r>
            <a:r>
              <a:rPr dirty="0" sz="900" b="1">
                <a:solidFill>
                  <a:srgbClr val="595959"/>
                </a:solidFill>
                <a:latin typeface="Times New Roman"/>
                <a:cs typeface="Times New Roman"/>
              </a:rPr>
              <a:t> </a:t>
            </a:r>
            <a:r>
              <a:rPr dirty="0" sz="900" b="1">
                <a:solidFill>
                  <a:srgbClr val="595959"/>
                </a:solidFill>
                <a:latin typeface="Arial"/>
                <a:cs typeface="Arial"/>
              </a:rPr>
              <a:t>MDP</a:t>
            </a:r>
            <a:r>
              <a:rPr dirty="0" sz="900" b="1">
                <a:solidFill>
                  <a:srgbClr val="595959"/>
                </a:solidFill>
                <a:latin typeface="Microsoft YaHei"/>
                <a:cs typeface="Microsoft YaHei"/>
              </a:rPr>
              <a:t>、</a:t>
            </a:r>
            <a:r>
              <a:rPr dirty="0" sz="900" b="1">
                <a:solidFill>
                  <a:srgbClr val="595959"/>
                </a:solidFill>
                <a:latin typeface="Arial"/>
                <a:cs typeface="Arial"/>
              </a:rPr>
              <a:t>BOD</a:t>
            </a:r>
            <a:r>
              <a:rPr dirty="0" sz="900" b="1">
                <a:solidFill>
                  <a:srgbClr val="595959"/>
                </a:solidFill>
                <a:latin typeface="Microsoft YaHei"/>
                <a:cs typeface="Microsoft YaHei"/>
              </a:rPr>
              <a:t>、</a:t>
            </a:r>
            <a:r>
              <a:rPr dirty="0" sz="900" b="1">
                <a:solidFill>
                  <a:srgbClr val="595959"/>
                </a:solidFill>
                <a:latin typeface="Arial"/>
                <a:cs typeface="Arial"/>
              </a:rPr>
              <a:t>FEED</a:t>
            </a:r>
            <a:r>
              <a:rPr dirty="0" sz="900" spc="-23" b="1">
                <a:solidFill>
                  <a:srgbClr val="595959"/>
                </a:solidFill>
                <a:latin typeface="Arial"/>
                <a:cs typeface="Arial"/>
              </a:rPr>
              <a:t> </a:t>
            </a:r>
            <a:r>
              <a:rPr dirty="0" sz="900" b="1">
                <a:solidFill>
                  <a:srgbClr val="595959"/>
                </a:solidFill>
                <a:latin typeface="Microsoft YaHei"/>
                <a:cs typeface="Microsoft YaHei"/>
              </a:rPr>
              <a:t>等</a:t>
            </a:r>
            <a:r>
              <a:rPr dirty="0" sz="1050">
                <a:solidFill>
                  <a:srgbClr val="000000"/>
                </a:solidFill>
                <a:latin typeface="DWJQPO+DengXian Regular"/>
                <a:cs typeface="DWJQPO+DengXian Regular"/>
              </a:rPr>
              <a:t>；</a:t>
            </a:r>
          </a:p>
          <a:p>
            <a:pPr marL="0" marR="0">
              <a:lnSpc>
                <a:spcPts val="1187"/>
              </a:lnSpc>
              <a:spcBef>
                <a:spcPts val="746"/>
              </a:spcBef>
              <a:spcAft>
                <a:spcPts val="0"/>
              </a:spcAft>
            </a:pPr>
            <a:r>
              <a:rPr dirty="0" sz="900" b="1">
                <a:solidFill>
                  <a:srgbClr val="595959"/>
                </a:solidFill>
                <a:latin typeface="Arial"/>
                <a:cs typeface="Arial"/>
              </a:rPr>
              <a:t>3.</a:t>
            </a:r>
            <a:r>
              <a:rPr dirty="0" sz="900" spc="1095" b="1">
                <a:solidFill>
                  <a:srgbClr val="595959"/>
                </a:solidFill>
                <a:latin typeface="Arial"/>
                <a:cs typeface="Arial"/>
              </a:rPr>
              <a:t> </a:t>
            </a:r>
            <a:r>
              <a:rPr dirty="0" sz="900" b="1">
                <a:solidFill>
                  <a:srgbClr val="595959"/>
                </a:solidFill>
                <a:latin typeface="Microsoft YaHei"/>
                <a:cs typeface="Microsoft YaHei"/>
              </a:rPr>
              <a:t>单井设计</a:t>
            </a:r>
          </a:p>
        </p:txBody>
      </p:sp>
      <p:sp>
        <p:nvSpPr>
          <p:cNvPr id="13" name="object 13"/>
          <p:cNvSpPr txBox="1"/>
          <p:nvPr/>
        </p:nvSpPr>
        <p:spPr>
          <a:xfrm>
            <a:off x="659892" y="4124541"/>
            <a:ext cx="30099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为客户编写地质设计、钻井设计、修井设计、测试设计、</a:t>
            </a:r>
          </a:p>
        </p:txBody>
      </p:sp>
      <p:sp>
        <p:nvSpPr>
          <p:cNvPr id="14" name="object 14"/>
          <p:cNvSpPr txBox="1"/>
          <p:nvPr/>
        </p:nvSpPr>
        <p:spPr>
          <a:xfrm>
            <a:off x="659892" y="4421721"/>
            <a:ext cx="1638553"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测井设计、储层改造设计等；</a:t>
            </a:r>
          </a:p>
        </p:txBody>
      </p:sp>
      <p:sp>
        <p:nvSpPr>
          <p:cNvPr id="15" name="object 15"/>
          <p:cNvSpPr txBox="1"/>
          <p:nvPr/>
        </p:nvSpPr>
        <p:spPr>
          <a:xfrm>
            <a:off x="659892" y="4668609"/>
            <a:ext cx="876604"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4.</a:t>
            </a:r>
            <a:r>
              <a:rPr dirty="0" sz="900" spc="1095" b="1">
                <a:solidFill>
                  <a:srgbClr val="595959"/>
                </a:solidFill>
                <a:latin typeface="Arial"/>
                <a:cs typeface="Arial"/>
              </a:rPr>
              <a:t> </a:t>
            </a:r>
            <a:r>
              <a:rPr dirty="0" sz="900" b="1">
                <a:solidFill>
                  <a:srgbClr val="595959"/>
                </a:solidFill>
                <a:latin typeface="Microsoft YaHei"/>
                <a:cs typeface="Microsoft YaHei"/>
              </a:rPr>
              <a:t>技术咨询</a:t>
            </a:r>
          </a:p>
        </p:txBody>
      </p:sp>
      <p:sp>
        <p:nvSpPr>
          <p:cNvPr id="16" name="object 16"/>
          <p:cNvSpPr txBox="1"/>
          <p:nvPr/>
        </p:nvSpPr>
        <p:spPr>
          <a:xfrm>
            <a:off x="659892" y="5013033"/>
            <a:ext cx="30099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spc="-26" b="1">
                <a:solidFill>
                  <a:srgbClr val="595959"/>
                </a:solidFill>
                <a:latin typeface="Microsoft YaHei"/>
                <a:cs typeface="Microsoft YaHei"/>
              </a:rPr>
              <a:t>复杂油田、复杂井技术方案咨询；勘探项目前期方案论证</a:t>
            </a:r>
          </a:p>
        </p:txBody>
      </p:sp>
      <p:sp>
        <p:nvSpPr>
          <p:cNvPr id="17" name="object 17"/>
          <p:cNvSpPr txBox="1"/>
          <p:nvPr/>
        </p:nvSpPr>
        <p:spPr>
          <a:xfrm>
            <a:off x="3883787" y="5066392"/>
            <a:ext cx="713232"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项目管理</a:t>
            </a:r>
          </a:p>
        </p:txBody>
      </p:sp>
      <p:sp>
        <p:nvSpPr>
          <p:cNvPr id="18" name="object 18"/>
          <p:cNvSpPr txBox="1"/>
          <p:nvPr/>
        </p:nvSpPr>
        <p:spPr>
          <a:xfrm>
            <a:off x="659892" y="5310213"/>
            <a:ext cx="3009900" cy="48613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spc="-25" b="1">
                <a:solidFill>
                  <a:srgbClr val="595959"/>
                </a:solidFill>
                <a:latin typeface="Microsoft YaHei"/>
                <a:cs typeface="Microsoft YaHei"/>
              </a:rPr>
              <a:t>和经济性评估；钻井、完井、压裂、分支井等各类技术方</a:t>
            </a:r>
          </a:p>
          <a:p>
            <a:pPr marL="0" marR="0">
              <a:lnSpc>
                <a:spcPts val="1187"/>
              </a:lnSpc>
              <a:spcBef>
                <a:spcPts val="1102"/>
              </a:spcBef>
              <a:spcAft>
                <a:spcPts val="0"/>
              </a:spcAft>
            </a:pPr>
            <a:r>
              <a:rPr dirty="0" sz="900" b="1">
                <a:solidFill>
                  <a:srgbClr val="595959"/>
                </a:solidFill>
                <a:latin typeface="Microsoft YaHei"/>
                <a:cs typeface="Microsoft YaHei"/>
              </a:rPr>
              <a:t>案咨询。</a:t>
            </a:r>
          </a:p>
        </p:txBody>
      </p:sp>
      <p:sp>
        <p:nvSpPr>
          <p:cNvPr id="19" name="object 19"/>
          <p:cNvSpPr txBox="1"/>
          <p:nvPr/>
        </p:nvSpPr>
        <p:spPr>
          <a:xfrm>
            <a:off x="3883787" y="5380317"/>
            <a:ext cx="1105153"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1.</a:t>
            </a:r>
            <a:r>
              <a:rPr dirty="0" sz="900" spc="1094" b="1">
                <a:solidFill>
                  <a:srgbClr val="595959"/>
                </a:solidFill>
                <a:latin typeface="Arial"/>
                <a:cs typeface="Arial"/>
              </a:rPr>
              <a:t> </a:t>
            </a:r>
            <a:r>
              <a:rPr dirty="0" sz="900" b="1">
                <a:solidFill>
                  <a:srgbClr val="595959"/>
                </a:solidFill>
                <a:latin typeface="Microsoft YaHei"/>
                <a:cs typeface="Microsoft YaHei"/>
              </a:rPr>
              <a:t>项目管理服务</a:t>
            </a:r>
          </a:p>
        </p:txBody>
      </p:sp>
      <p:sp>
        <p:nvSpPr>
          <p:cNvPr id="20" name="object 20"/>
          <p:cNvSpPr txBox="1"/>
          <p:nvPr/>
        </p:nvSpPr>
        <p:spPr>
          <a:xfrm>
            <a:off x="3883787" y="5724741"/>
            <a:ext cx="33528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spc="-21" b="1">
                <a:solidFill>
                  <a:srgbClr val="595959"/>
                </a:solidFill>
                <a:latin typeface="Microsoft YaHei"/>
                <a:cs typeface="Microsoft YaHei"/>
              </a:rPr>
              <a:t>作为客户代表，对客户项目的技术设计和方案进行评审，主持项</a:t>
            </a:r>
          </a:p>
        </p:txBody>
      </p:sp>
      <p:sp>
        <p:nvSpPr>
          <p:cNvPr id="21" name="object 21"/>
          <p:cNvSpPr txBox="1"/>
          <p:nvPr/>
        </p:nvSpPr>
        <p:spPr>
          <a:xfrm>
            <a:off x="653796" y="6008478"/>
            <a:ext cx="1274064"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监督监理技术服务</a:t>
            </a:r>
          </a:p>
        </p:txBody>
      </p:sp>
      <p:sp>
        <p:nvSpPr>
          <p:cNvPr id="22" name="object 22"/>
          <p:cNvSpPr txBox="1"/>
          <p:nvPr/>
        </p:nvSpPr>
        <p:spPr>
          <a:xfrm>
            <a:off x="3883787" y="6022175"/>
            <a:ext cx="28956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目的招投标、合同谈判、负责现场施工的监督监理等。</a:t>
            </a:r>
          </a:p>
        </p:txBody>
      </p:sp>
      <p:sp>
        <p:nvSpPr>
          <p:cNvPr id="23" name="object 23"/>
          <p:cNvSpPr txBox="1"/>
          <p:nvPr/>
        </p:nvSpPr>
        <p:spPr>
          <a:xfrm>
            <a:off x="3883787" y="6269063"/>
            <a:ext cx="1338326"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2.</a:t>
            </a:r>
            <a:r>
              <a:rPr dirty="0" sz="900" spc="1094" b="1">
                <a:solidFill>
                  <a:srgbClr val="595959"/>
                </a:solidFill>
                <a:latin typeface="Arial"/>
                <a:cs typeface="Arial"/>
              </a:rPr>
              <a:t> </a:t>
            </a:r>
            <a:r>
              <a:rPr dirty="0" sz="900" b="1">
                <a:solidFill>
                  <a:srgbClr val="595959"/>
                </a:solidFill>
                <a:latin typeface="Arial"/>
                <a:cs typeface="Arial"/>
              </a:rPr>
              <a:t>IPM</a:t>
            </a:r>
            <a:r>
              <a:rPr dirty="0" sz="900" spc="-14" b="1">
                <a:solidFill>
                  <a:srgbClr val="595959"/>
                </a:solidFill>
                <a:latin typeface="Arial"/>
                <a:cs typeface="Arial"/>
              </a:rPr>
              <a:t> </a:t>
            </a:r>
            <a:r>
              <a:rPr dirty="0" sz="900" b="1">
                <a:solidFill>
                  <a:srgbClr val="595959"/>
                </a:solidFill>
                <a:latin typeface="Microsoft YaHei"/>
                <a:cs typeface="Microsoft YaHei"/>
              </a:rPr>
              <a:t>项目管理服务</a:t>
            </a:r>
          </a:p>
        </p:txBody>
      </p:sp>
      <p:sp>
        <p:nvSpPr>
          <p:cNvPr id="24" name="object 24"/>
          <p:cNvSpPr txBox="1"/>
          <p:nvPr/>
        </p:nvSpPr>
        <p:spPr>
          <a:xfrm>
            <a:off x="653796" y="6372695"/>
            <a:ext cx="2940049" cy="78331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1.</a:t>
            </a:r>
            <a:r>
              <a:rPr dirty="0" sz="900" spc="1095" b="1">
                <a:solidFill>
                  <a:srgbClr val="595959"/>
                </a:solidFill>
                <a:latin typeface="Arial"/>
                <a:cs typeface="Arial"/>
              </a:rPr>
              <a:t> </a:t>
            </a:r>
            <a:r>
              <a:rPr dirty="0" sz="900" b="1">
                <a:solidFill>
                  <a:srgbClr val="595959"/>
                </a:solidFill>
                <a:latin typeface="Microsoft YaHei"/>
                <a:cs typeface="Microsoft YaHei"/>
              </a:rPr>
              <a:t>提供地质、油藏、钻井、完井、修井、</a:t>
            </a:r>
            <a:r>
              <a:rPr dirty="0" sz="900" b="1">
                <a:solidFill>
                  <a:srgbClr val="595959"/>
                </a:solidFill>
                <a:latin typeface="Arial"/>
                <a:cs typeface="Arial"/>
              </a:rPr>
              <a:t>DST</a:t>
            </a:r>
            <a:r>
              <a:rPr dirty="0" sz="900" b="1">
                <a:solidFill>
                  <a:srgbClr val="595959"/>
                </a:solidFill>
                <a:latin typeface="Microsoft YaHei"/>
                <a:cs typeface="Microsoft YaHei"/>
              </a:rPr>
              <a:t>、压裂</a:t>
            </a:r>
          </a:p>
          <a:p>
            <a:pPr marL="267004" marR="0">
              <a:lnSpc>
                <a:spcPts val="1187"/>
              </a:lnSpc>
              <a:spcBef>
                <a:spcPts val="1102"/>
              </a:spcBef>
              <a:spcAft>
                <a:spcPts val="0"/>
              </a:spcAft>
            </a:pPr>
            <a:r>
              <a:rPr dirty="0" sz="900" b="1">
                <a:solidFill>
                  <a:srgbClr val="595959"/>
                </a:solidFill>
                <a:latin typeface="Microsoft YaHei"/>
                <a:cs typeface="Microsoft YaHei"/>
              </a:rPr>
              <a:t>增产、采油、</a:t>
            </a:r>
            <a:r>
              <a:rPr dirty="0" sz="900" b="1">
                <a:solidFill>
                  <a:srgbClr val="595959"/>
                </a:solidFill>
                <a:latin typeface="Arial"/>
                <a:cs typeface="Arial"/>
              </a:rPr>
              <a:t>HSE</a:t>
            </a:r>
            <a:r>
              <a:rPr dirty="0" sz="900" b="1">
                <a:solidFill>
                  <a:srgbClr val="595959"/>
                </a:solidFill>
                <a:latin typeface="Microsoft YaHei"/>
                <a:cs typeface="Microsoft YaHei"/>
              </a:rPr>
              <a:t>、采办、合同等方面的监督监理</a:t>
            </a:r>
          </a:p>
          <a:p>
            <a:pPr marL="267004" marR="0">
              <a:lnSpc>
                <a:spcPts val="1187"/>
              </a:lnSpc>
              <a:spcBef>
                <a:spcPts val="1152"/>
              </a:spcBef>
              <a:spcAft>
                <a:spcPts val="0"/>
              </a:spcAft>
            </a:pPr>
            <a:r>
              <a:rPr dirty="0" sz="900" b="1">
                <a:solidFill>
                  <a:srgbClr val="595959"/>
                </a:solidFill>
                <a:latin typeface="Microsoft YaHei"/>
                <a:cs typeface="Microsoft YaHei"/>
              </a:rPr>
              <a:t>人员服务；</a:t>
            </a:r>
          </a:p>
        </p:txBody>
      </p:sp>
      <p:sp>
        <p:nvSpPr>
          <p:cNvPr id="25" name="object 25"/>
          <p:cNvSpPr txBox="1"/>
          <p:nvPr/>
        </p:nvSpPr>
        <p:spPr>
          <a:xfrm>
            <a:off x="3883787" y="6613488"/>
            <a:ext cx="2356396"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为客户提供钻完井</a:t>
            </a:r>
            <a:r>
              <a:rPr dirty="0" sz="900" b="1">
                <a:solidFill>
                  <a:srgbClr val="595959"/>
                </a:solidFill>
                <a:latin typeface="Times New Roman"/>
                <a:cs typeface="Times New Roman"/>
              </a:rPr>
              <a:t> </a:t>
            </a:r>
            <a:r>
              <a:rPr dirty="0" sz="900" b="1">
                <a:solidFill>
                  <a:srgbClr val="595959"/>
                </a:solidFill>
                <a:latin typeface="Arial"/>
                <a:cs typeface="Arial"/>
              </a:rPr>
              <a:t>IPM</a:t>
            </a:r>
            <a:r>
              <a:rPr dirty="0" sz="900" spc="-14" b="1">
                <a:solidFill>
                  <a:srgbClr val="595959"/>
                </a:solidFill>
                <a:latin typeface="Arial"/>
                <a:cs typeface="Arial"/>
              </a:rPr>
              <a:t> </a:t>
            </a:r>
            <a:r>
              <a:rPr dirty="0" sz="900" b="1">
                <a:solidFill>
                  <a:srgbClr val="595959"/>
                </a:solidFill>
                <a:latin typeface="Microsoft YaHei"/>
                <a:cs typeface="Microsoft YaHei"/>
              </a:rPr>
              <a:t>综合项目管理服务。</a:t>
            </a:r>
          </a:p>
        </p:txBody>
      </p:sp>
      <p:sp>
        <p:nvSpPr>
          <p:cNvPr id="26" name="object 26"/>
          <p:cNvSpPr txBox="1"/>
          <p:nvPr/>
        </p:nvSpPr>
        <p:spPr>
          <a:xfrm>
            <a:off x="653796" y="7264235"/>
            <a:ext cx="2959709" cy="1675236"/>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2.</a:t>
            </a:r>
            <a:r>
              <a:rPr dirty="0" sz="900" spc="1095" b="1">
                <a:solidFill>
                  <a:srgbClr val="595959"/>
                </a:solidFill>
                <a:latin typeface="Arial"/>
                <a:cs typeface="Arial"/>
              </a:rPr>
              <a:t> </a:t>
            </a:r>
            <a:r>
              <a:rPr dirty="0" sz="900" b="1">
                <a:solidFill>
                  <a:srgbClr val="595959"/>
                </a:solidFill>
                <a:latin typeface="Microsoft YaHei"/>
                <a:cs typeface="Microsoft YaHei"/>
              </a:rPr>
              <a:t>技术人员具有在</a:t>
            </a:r>
            <a:r>
              <a:rPr dirty="0" sz="900" b="1">
                <a:solidFill>
                  <a:srgbClr val="595959"/>
                </a:solidFill>
                <a:latin typeface="Arial"/>
                <a:cs typeface="Arial"/>
              </a:rPr>
              <a:t>Petronas</a:t>
            </a:r>
            <a:r>
              <a:rPr dirty="0" sz="900" b="1">
                <a:solidFill>
                  <a:srgbClr val="595959"/>
                </a:solidFill>
                <a:latin typeface="Microsoft YaHei"/>
                <a:cs typeface="Microsoft YaHei"/>
              </a:rPr>
              <a:t>，</a:t>
            </a:r>
            <a:r>
              <a:rPr dirty="0" sz="900" b="1">
                <a:solidFill>
                  <a:srgbClr val="595959"/>
                </a:solidFill>
                <a:latin typeface="Arial"/>
                <a:cs typeface="Arial"/>
              </a:rPr>
              <a:t>Gazprom</a:t>
            </a:r>
            <a:r>
              <a:rPr dirty="0" sz="900" b="1">
                <a:solidFill>
                  <a:srgbClr val="595959"/>
                </a:solidFill>
                <a:latin typeface="Microsoft YaHei"/>
                <a:cs typeface="Microsoft YaHei"/>
              </a:rPr>
              <a:t>，</a:t>
            </a:r>
            <a:r>
              <a:rPr dirty="0" sz="900" b="1">
                <a:solidFill>
                  <a:srgbClr val="595959"/>
                </a:solidFill>
                <a:latin typeface="Arial"/>
                <a:cs typeface="Arial"/>
              </a:rPr>
              <a:t>ENI</a:t>
            </a:r>
            <a:r>
              <a:rPr dirty="0" sz="900" b="1">
                <a:solidFill>
                  <a:srgbClr val="595959"/>
                </a:solidFill>
                <a:latin typeface="Microsoft YaHei"/>
                <a:cs typeface="Microsoft YaHei"/>
              </a:rPr>
              <a:t>，</a:t>
            </a:r>
          </a:p>
          <a:p>
            <a:pPr marL="267004" marR="0">
              <a:lnSpc>
                <a:spcPts val="1187"/>
              </a:lnSpc>
              <a:spcBef>
                <a:spcPts val="1102"/>
              </a:spcBef>
              <a:spcAft>
                <a:spcPts val="0"/>
              </a:spcAft>
            </a:pPr>
            <a:r>
              <a:rPr dirty="0" sz="900" b="1">
                <a:solidFill>
                  <a:srgbClr val="595959"/>
                </a:solidFill>
                <a:latin typeface="Arial"/>
                <a:cs typeface="Arial"/>
              </a:rPr>
              <a:t>KOC</a:t>
            </a:r>
            <a:r>
              <a:rPr dirty="0" sz="900" b="1">
                <a:solidFill>
                  <a:srgbClr val="595959"/>
                </a:solidFill>
                <a:latin typeface="Microsoft YaHei"/>
                <a:cs typeface="Microsoft YaHei"/>
              </a:rPr>
              <a:t>等国际石油公司、国际石油服务公司、国内三</a:t>
            </a:r>
          </a:p>
          <a:p>
            <a:pPr marL="267004" marR="0">
              <a:lnSpc>
                <a:spcPts val="1187"/>
              </a:lnSpc>
              <a:spcBef>
                <a:spcPts val="1152"/>
              </a:spcBef>
              <a:spcAft>
                <a:spcPts val="0"/>
              </a:spcAft>
            </a:pPr>
            <a:r>
              <a:rPr dirty="0" sz="900" b="1">
                <a:solidFill>
                  <a:srgbClr val="595959"/>
                </a:solidFill>
                <a:latin typeface="Microsoft YaHei"/>
                <a:cs typeface="Microsoft YaHei"/>
              </a:rPr>
              <a:t>桶油公司国内外项目的工作经历，英文流利，同时</a:t>
            </a:r>
          </a:p>
          <a:p>
            <a:pPr marL="267004" marR="0">
              <a:lnSpc>
                <a:spcPts val="1187"/>
              </a:lnSpc>
              <a:spcBef>
                <a:spcPts val="1102"/>
              </a:spcBef>
              <a:spcAft>
                <a:spcPts val="0"/>
              </a:spcAft>
            </a:pPr>
            <a:r>
              <a:rPr dirty="0" sz="900" b="1">
                <a:solidFill>
                  <a:srgbClr val="595959"/>
                </a:solidFill>
                <a:latin typeface="Microsoft YaHei"/>
                <a:cs typeface="Microsoft YaHei"/>
              </a:rPr>
              <a:t>具有丰富的钻完井工程设计和现场作业管理经验，</a:t>
            </a:r>
          </a:p>
          <a:p>
            <a:pPr marL="267004" marR="0">
              <a:lnSpc>
                <a:spcPts val="1187"/>
              </a:lnSpc>
              <a:spcBef>
                <a:spcPts val="1155"/>
              </a:spcBef>
              <a:spcAft>
                <a:spcPts val="0"/>
              </a:spcAft>
            </a:pPr>
            <a:r>
              <a:rPr dirty="0" sz="900" b="1">
                <a:solidFill>
                  <a:srgbClr val="595959"/>
                </a:solidFill>
                <a:latin typeface="Microsoft YaHei"/>
                <a:cs typeface="Microsoft YaHei"/>
              </a:rPr>
              <a:t>熟悉了解国际公司的管理模式、作业惯例、操作程</a:t>
            </a:r>
          </a:p>
          <a:p>
            <a:pPr marL="267004" marR="0">
              <a:lnSpc>
                <a:spcPts val="1187"/>
              </a:lnSpc>
              <a:spcBef>
                <a:spcPts val="1102"/>
              </a:spcBef>
              <a:spcAft>
                <a:spcPts val="0"/>
              </a:spcAft>
            </a:pPr>
            <a:r>
              <a:rPr dirty="0" sz="900" b="1">
                <a:solidFill>
                  <a:srgbClr val="595959"/>
                </a:solidFill>
                <a:latin typeface="Microsoft YaHei"/>
                <a:cs typeface="Microsoft YaHei"/>
              </a:rPr>
              <a:t>序和</a:t>
            </a:r>
            <a:r>
              <a:rPr dirty="0" sz="900" b="1">
                <a:solidFill>
                  <a:srgbClr val="595959"/>
                </a:solidFill>
                <a:latin typeface="Arial"/>
                <a:cs typeface="Arial"/>
              </a:rPr>
              <a:t>HSE</a:t>
            </a:r>
            <a:r>
              <a:rPr dirty="0" sz="900" b="1">
                <a:solidFill>
                  <a:srgbClr val="595959"/>
                </a:solidFill>
                <a:latin typeface="Microsoft YaHei"/>
                <a:cs typeface="Microsoft YaHei"/>
              </a:rPr>
              <a:t>规范及要求。</a:t>
            </a:r>
          </a:p>
        </p:txBody>
      </p:sp>
      <p:sp>
        <p:nvSpPr>
          <p:cNvPr id="27" name="object 27"/>
          <p:cNvSpPr txBox="1"/>
          <p:nvPr/>
        </p:nvSpPr>
        <p:spPr>
          <a:xfrm>
            <a:off x="5051425" y="9602427"/>
            <a:ext cx="2063694" cy="164592"/>
          </a:xfrm>
          <a:prstGeom prst="rect">
            <a:avLst/>
          </a:prstGeom>
        </p:spPr>
        <p:txBody>
          <a:bodyPr wrap="square" lIns="0" tIns="0" rIns="0" bIns="0" rtlCol="0" vert="horz">
            <a:spAutoFit/>
          </a:bodyPr>
          <a:lstStyle/>
          <a:p>
            <a:pPr marL="0" marR="0">
              <a:lnSpc>
                <a:spcPts val="996"/>
              </a:lnSpc>
              <a:spcBef>
                <a:spcPts val="0"/>
              </a:spcBef>
              <a:spcAft>
                <a:spcPts val="0"/>
              </a:spcAft>
            </a:pPr>
            <a:r>
              <a:rPr dirty="0" sz="1000">
                <a:solidFill>
                  <a:srgbClr val="595959"/>
                </a:solidFill>
                <a:latin typeface="KaiTi"/>
                <a:cs typeface="KaiTi"/>
              </a:rPr>
              <a:t>成都斯耐纪石油技术服务有限公司</a:t>
            </a:r>
          </a:p>
        </p:txBody>
      </p:sp>
      <p:sp>
        <p:nvSpPr>
          <p:cNvPr id="28" name="object 28"/>
          <p:cNvSpPr txBox="1"/>
          <p:nvPr/>
        </p:nvSpPr>
        <p:spPr>
          <a:xfrm>
            <a:off x="4542409" y="9843878"/>
            <a:ext cx="2582036" cy="165794"/>
          </a:xfrm>
          <a:prstGeom prst="rect">
            <a:avLst/>
          </a:prstGeom>
        </p:spPr>
        <p:txBody>
          <a:bodyPr wrap="square" lIns="0" tIns="0" rIns="0" bIns="0" rtlCol="0" vert="horz">
            <a:spAutoFit/>
          </a:bodyPr>
          <a:lstStyle/>
          <a:p>
            <a:pPr marL="0" marR="0">
              <a:lnSpc>
                <a:spcPts val="1005"/>
              </a:lnSpc>
              <a:spcBef>
                <a:spcPts val="0"/>
              </a:spcBef>
              <a:spcAft>
                <a:spcPts val="0"/>
              </a:spcAft>
            </a:pPr>
            <a:r>
              <a:rPr dirty="0" sz="900">
                <a:solidFill>
                  <a:srgbClr val="595959"/>
                </a:solidFill>
                <a:latin typeface="KaiTi"/>
                <a:cs typeface="KaiTi"/>
              </a:rPr>
              <a:t>中国（四川）自由贸易区高新区新通大道</a:t>
            </a:r>
            <a:r>
              <a:rPr dirty="0" sz="900" spc="21">
                <a:solidFill>
                  <a:srgbClr val="595959"/>
                </a:solidFill>
                <a:latin typeface="Times New Roman"/>
                <a:cs typeface="Times New Roman"/>
              </a:rPr>
              <a:t> </a:t>
            </a:r>
            <a:r>
              <a:rPr dirty="0" sz="900" b="1">
                <a:solidFill>
                  <a:srgbClr val="595959"/>
                </a:solidFill>
                <a:latin typeface="Arial"/>
                <a:cs typeface="Arial"/>
              </a:rPr>
              <a:t>777</a:t>
            </a:r>
            <a:r>
              <a:rPr dirty="0" sz="900" spc="-15" b="1">
                <a:solidFill>
                  <a:srgbClr val="595959"/>
                </a:solidFill>
                <a:latin typeface="Arial"/>
                <a:cs typeface="Arial"/>
              </a:rPr>
              <a:t> </a:t>
            </a:r>
            <a:r>
              <a:rPr dirty="0" sz="900">
                <a:solidFill>
                  <a:srgbClr val="595959"/>
                </a:solidFill>
                <a:latin typeface="KaiTi"/>
                <a:cs typeface="KaiTi"/>
              </a:rPr>
              <a:t>号</a:t>
            </a:r>
          </a:p>
        </p:txBody>
      </p:sp>
      <p:sp>
        <p:nvSpPr>
          <p:cNvPr id="29" name="object 29"/>
          <p:cNvSpPr txBox="1"/>
          <p:nvPr/>
        </p:nvSpPr>
        <p:spPr>
          <a:xfrm>
            <a:off x="5398897" y="10069646"/>
            <a:ext cx="1743361" cy="157199"/>
          </a:xfrm>
          <a:prstGeom prst="rect">
            <a:avLst/>
          </a:prstGeom>
        </p:spPr>
        <p:txBody>
          <a:bodyPr wrap="square" lIns="0" tIns="0" rIns="0" bIns="0" rtlCol="0" vert="horz">
            <a:spAutoFit/>
          </a:bodyPr>
          <a:lstStyle/>
          <a:p>
            <a:pPr marL="0" marR="0">
              <a:lnSpc>
                <a:spcPts val="937"/>
              </a:lnSpc>
              <a:spcBef>
                <a:spcPts val="0"/>
              </a:spcBef>
              <a:spcAft>
                <a:spcPts val="0"/>
              </a:spcAft>
            </a:pPr>
            <a:r>
              <a:rPr dirty="0" sz="900" b="1">
                <a:solidFill>
                  <a:srgbClr val="595959"/>
                </a:solidFill>
                <a:latin typeface="DengXian"/>
                <a:cs typeface="DengXian"/>
                <a:hlinkClick r:id="rId3">
                  <a:extLst>
                    <a:ext uri="{A12FA001-AC4F-418D-AE19-62706E023703}">
                      <ahyp:hlinkClr xmlns:ahyp="http://schemas.microsoft.com/office/drawing/2018/hyperlinkcolor" val="tx"/>
                    </a:ext>
                  </a:extLst>
                </a:hlinkClick>
              </a:rPr>
              <a:t>http://www.synergy-service.cn</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1" name="object 1"/>
          <p:cNvSpPr/>
          <p:nvPr/>
        </p:nvSpPr>
        <p:spPr>
          <a:xfrm>
            <a:off x="0" y="0"/>
            <a:ext cx="7556500" cy="10679175"/>
          </a:xfrm>
          <a:prstGeom prst="rect">
            <a:avLst/>
          </a:prstGeom>
          <a:blipFill>
            <a:blip cstate="print" r:embed="rId2"/>
            <a:stretch>
              <a:fillRect/>
            </a:stretch>
          </a:blipFill>
        </p:spPr>
        <p:txBody>
          <a:bodyPr wrap="square" lIns="0" tIns="0" rIns="0" bIns="0" rtlCol="0">
            <a:spAutoFit/>
          </a:bodyPr>
          <a:lstStyle/>
          <a:p/>
        </p:txBody>
      </p:sp>
      <p:sp>
        <p:nvSpPr>
          <p:cNvPr id="3" name="object 3"/>
          <p:cNvSpPr txBox="1"/>
          <p:nvPr/>
        </p:nvSpPr>
        <p:spPr>
          <a:xfrm>
            <a:off x="457200" y="665969"/>
            <a:ext cx="1663121"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典型案例</a:t>
            </a:r>
            <a:r>
              <a:rPr dirty="0" sz="1100" spc="-119">
                <a:solidFill>
                  <a:srgbClr val="c00000"/>
                </a:solidFill>
                <a:latin typeface="TRRUSH+Bahnschrift"/>
                <a:cs typeface="TRRUSH+Bahnschrift"/>
              </a:rPr>
              <a:t>-</a:t>
            </a:r>
            <a:r>
              <a:rPr dirty="0" sz="1100" b="1">
                <a:solidFill>
                  <a:srgbClr val="c00000"/>
                </a:solidFill>
                <a:latin typeface="Arial"/>
                <a:cs typeface="Arial"/>
              </a:rPr>
              <a:t>CASE</a:t>
            </a:r>
            <a:r>
              <a:rPr dirty="0" sz="1100" b="1">
                <a:solidFill>
                  <a:srgbClr val="c00000"/>
                </a:solidFill>
                <a:latin typeface="Arial"/>
                <a:cs typeface="Arial"/>
              </a:rPr>
              <a:t> </a:t>
            </a:r>
            <a:r>
              <a:rPr dirty="0" sz="1100" b="1">
                <a:solidFill>
                  <a:srgbClr val="c00000"/>
                </a:solidFill>
                <a:latin typeface="Arial"/>
                <a:cs typeface="Arial"/>
              </a:rPr>
              <a:t>STUDY</a:t>
            </a:r>
          </a:p>
        </p:txBody>
      </p:sp>
      <p:sp>
        <p:nvSpPr>
          <p:cNvPr id="4" name="object 4"/>
          <p:cNvSpPr txBox="1"/>
          <p:nvPr/>
        </p:nvSpPr>
        <p:spPr>
          <a:xfrm>
            <a:off x="457200" y="1062463"/>
            <a:ext cx="3316423"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Arial"/>
                <a:cs typeface="Arial"/>
              </a:rPr>
              <a:t>1.</a:t>
            </a:r>
            <a:r>
              <a:rPr dirty="0" sz="1100" spc="577" b="1">
                <a:solidFill>
                  <a:srgbClr val="c00000"/>
                </a:solidFill>
                <a:latin typeface="Arial"/>
                <a:cs typeface="Arial"/>
              </a:rPr>
              <a:t> </a:t>
            </a:r>
            <a:r>
              <a:rPr dirty="0" sz="1100" b="1">
                <a:solidFill>
                  <a:srgbClr val="c00000"/>
                </a:solidFill>
                <a:latin typeface="Microsoft YaHei"/>
                <a:cs typeface="Microsoft YaHei"/>
              </a:rPr>
              <a:t>中国西南页岩气钻完井技术咨询与监督监理服务</a:t>
            </a:r>
          </a:p>
        </p:txBody>
      </p:sp>
      <p:sp>
        <p:nvSpPr>
          <p:cNvPr id="5" name="object 5"/>
          <p:cNvSpPr txBox="1"/>
          <p:nvPr/>
        </p:nvSpPr>
        <p:spPr>
          <a:xfrm>
            <a:off x="457200" y="1426680"/>
            <a:ext cx="6801357"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团队协助西南油气田分公司西南页岩气项目某区块制定了页岩气的勘探评价及开发规划，负责监督管理作业者威</a:t>
            </a:r>
            <a:r>
              <a:rPr dirty="0" sz="900" spc="135" b="1">
                <a:solidFill>
                  <a:srgbClr val="595959"/>
                </a:solidFill>
                <a:latin typeface="Times New Roman"/>
                <a:cs typeface="Times New Roman"/>
              </a:rPr>
              <a:t> </a:t>
            </a:r>
            <a:r>
              <a:rPr dirty="0" sz="900" b="1">
                <a:solidFill>
                  <a:srgbClr val="595959"/>
                </a:solidFill>
                <a:latin typeface="Arial"/>
                <a:cs typeface="Arial"/>
              </a:rPr>
              <a:t>XXX</a:t>
            </a:r>
            <a:r>
              <a:rPr dirty="0" sz="900" spc="110" b="1">
                <a:solidFill>
                  <a:srgbClr val="595959"/>
                </a:solidFill>
                <a:latin typeface="Arial"/>
                <a:cs typeface="Arial"/>
              </a:rPr>
              <a:t> </a:t>
            </a:r>
            <a:r>
              <a:rPr dirty="0" sz="900" b="1">
                <a:solidFill>
                  <a:srgbClr val="595959"/>
                </a:solidFill>
                <a:latin typeface="Microsoft YaHei"/>
                <a:cs typeface="Microsoft YaHei"/>
              </a:rPr>
              <a:t>平台</a:t>
            </a:r>
            <a:r>
              <a:rPr dirty="0" sz="900" spc="135" b="1">
                <a:solidFill>
                  <a:srgbClr val="595959"/>
                </a:solidFill>
                <a:latin typeface="Times New Roman"/>
                <a:cs typeface="Times New Roman"/>
              </a:rPr>
              <a:t> </a:t>
            </a:r>
            <a:r>
              <a:rPr dirty="0" sz="900" b="1">
                <a:solidFill>
                  <a:srgbClr val="595959"/>
                </a:solidFill>
                <a:latin typeface="Arial"/>
                <a:cs typeface="Arial"/>
              </a:rPr>
              <a:t>4</a:t>
            </a:r>
            <a:r>
              <a:rPr dirty="0" sz="900" spc="113" b="1">
                <a:solidFill>
                  <a:srgbClr val="595959"/>
                </a:solidFill>
                <a:latin typeface="Arial"/>
                <a:cs typeface="Arial"/>
              </a:rPr>
              <a:t> </a:t>
            </a:r>
            <a:r>
              <a:rPr dirty="0" sz="900" b="1">
                <a:solidFill>
                  <a:srgbClr val="595959"/>
                </a:solidFill>
                <a:latin typeface="Microsoft YaHei"/>
                <a:cs typeface="Microsoft YaHei"/>
              </a:rPr>
              <a:t>口井的</a:t>
            </a:r>
          </a:p>
        </p:txBody>
      </p:sp>
      <p:sp>
        <p:nvSpPr>
          <p:cNvPr id="6" name="object 6"/>
          <p:cNvSpPr txBox="1"/>
          <p:nvPr/>
        </p:nvSpPr>
        <p:spPr>
          <a:xfrm>
            <a:off x="457200" y="1723860"/>
            <a:ext cx="10668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Microsoft YaHei"/>
                <a:cs typeface="Microsoft YaHei"/>
              </a:rPr>
              <a:t>钻井和完井作业。</a:t>
            </a:r>
          </a:p>
        </p:txBody>
      </p:sp>
      <p:sp>
        <p:nvSpPr>
          <p:cNvPr id="7" name="object 7"/>
          <p:cNvSpPr txBox="1"/>
          <p:nvPr/>
        </p:nvSpPr>
        <p:spPr>
          <a:xfrm>
            <a:off x="4201033" y="2334984"/>
            <a:ext cx="13335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1.</a:t>
            </a:r>
            <a:r>
              <a:rPr dirty="0" sz="900" spc="1092" b="1">
                <a:solidFill>
                  <a:srgbClr val="595959"/>
                </a:solidFill>
                <a:latin typeface="Arial"/>
                <a:cs typeface="Arial"/>
              </a:rPr>
              <a:t> </a:t>
            </a:r>
            <a:r>
              <a:rPr dirty="0" sz="900" b="1">
                <a:solidFill>
                  <a:srgbClr val="595959"/>
                </a:solidFill>
                <a:latin typeface="Microsoft YaHei"/>
                <a:cs typeface="Microsoft YaHei"/>
              </a:rPr>
              <a:t>地质技术支持服务</a:t>
            </a:r>
          </a:p>
        </p:txBody>
      </p:sp>
      <p:sp>
        <p:nvSpPr>
          <p:cNvPr id="8" name="object 8"/>
          <p:cNvSpPr txBox="1"/>
          <p:nvPr/>
        </p:nvSpPr>
        <p:spPr>
          <a:xfrm>
            <a:off x="4201033" y="2632165"/>
            <a:ext cx="14478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2.</a:t>
            </a:r>
            <a:r>
              <a:rPr dirty="0" sz="900" spc="1092" b="1">
                <a:solidFill>
                  <a:srgbClr val="595959"/>
                </a:solidFill>
                <a:latin typeface="Arial"/>
                <a:cs typeface="Arial"/>
              </a:rPr>
              <a:t> </a:t>
            </a:r>
            <a:r>
              <a:rPr dirty="0" sz="900" b="1">
                <a:solidFill>
                  <a:srgbClr val="595959"/>
                </a:solidFill>
                <a:latin typeface="Microsoft YaHei"/>
                <a:cs typeface="Microsoft YaHei"/>
              </a:rPr>
              <a:t>钻完井工程设计服务</a:t>
            </a:r>
          </a:p>
        </p:txBody>
      </p:sp>
      <p:sp>
        <p:nvSpPr>
          <p:cNvPr id="9" name="object 9"/>
          <p:cNvSpPr txBox="1"/>
          <p:nvPr/>
        </p:nvSpPr>
        <p:spPr>
          <a:xfrm>
            <a:off x="4201033" y="2929344"/>
            <a:ext cx="2940176" cy="1080876"/>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3.</a:t>
            </a:r>
            <a:r>
              <a:rPr dirty="0" sz="900" spc="1092" b="1">
                <a:solidFill>
                  <a:srgbClr val="595959"/>
                </a:solidFill>
                <a:latin typeface="Arial"/>
                <a:cs typeface="Arial"/>
              </a:rPr>
              <a:t> </a:t>
            </a:r>
            <a:r>
              <a:rPr dirty="0" sz="900" b="1">
                <a:solidFill>
                  <a:srgbClr val="595959"/>
                </a:solidFill>
                <a:latin typeface="Microsoft YaHei"/>
                <a:cs typeface="Microsoft YaHei"/>
              </a:rPr>
              <a:t>安全咨询服务：危险识别</a:t>
            </a:r>
            <a:r>
              <a:rPr dirty="0" sz="900" b="1">
                <a:solidFill>
                  <a:srgbClr val="595959"/>
                </a:solidFill>
                <a:latin typeface="Arial"/>
                <a:cs typeface="Arial"/>
              </a:rPr>
              <a:t>(HAZID);</a:t>
            </a:r>
            <a:r>
              <a:rPr dirty="0" sz="900" b="1">
                <a:solidFill>
                  <a:srgbClr val="595959"/>
                </a:solidFill>
                <a:latin typeface="Microsoft YaHei"/>
                <a:cs typeface="Microsoft YaHei"/>
              </a:rPr>
              <a:t>完善安全手册；</a:t>
            </a:r>
          </a:p>
          <a:p>
            <a:pPr marL="0" marR="0">
              <a:lnSpc>
                <a:spcPts val="1187"/>
              </a:lnSpc>
              <a:spcBef>
                <a:spcPts val="1102"/>
              </a:spcBef>
              <a:spcAft>
                <a:spcPts val="0"/>
              </a:spcAft>
            </a:pPr>
            <a:r>
              <a:rPr dirty="0" sz="900" b="1">
                <a:solidFill>
                  <a:srgbClr val="595959"/>
                </a:solidFill>
                <a:latin typeface="Arial"/>
                <a:cs typeface="Arial"/>
              </a:rPr>
              <a:t>4.</a:t>
            </a:r>
            <a:r>
              <a:rPr dirty="0" sz="900" spc="1092" b="1">
                <a:solidFill>
                  <a:srgbClr val="595959"/>
                </a:solidFill>
                <a:latin typeface="Arial"/>
                <a:cs typeface="Arial"/>
              </a:rPr>
              <a:t> </a:t>
            </a:r>
            <a:r>
              <a:rPr dirty="0" sz="900" b="1">
                <a:solidFill>
                  <a:srgbClr val="595959"/>
                </a:solidFill>
                <a:latin typeface="Microsoft YaHei"/>
                <a:cs typeface="Microsoft YaHei"/>
              </a:rPr>
              <a:t>钻前工程现场组织、协调及实施</a:t>
            </a:r>
          </a:p>
          <a:p>
            <a:pPr marL="0" marR="0">
              <a:lnSpc>
                <a:spcPts val="1187"/>
              </a:lnSpc>
              <a:spcBef>
                <a:spcPts val="1155"/>
              </a:spcBef>
              <a:spcAft>
                <a:spcPts val="0"/>
              </a:spcAft>
            </a:pPr>
            <a:r>
              <a:rPr dirty="0" sz="900" b="1">
                <a:solidFill>
                  <a:srgbClr val="595959"/>
                </a:solidFill>
                <a:latin typeface="Arial"/>
                <a:cs typeface="Arial"/>
              </a:rPr>
              <a:t>5.</a:t>
            </a:r>
            <a:r>
              <a:rPr dirty="0" sz="900" spc="1092" b="1">
                <a:solidFill>
                  <a:srgbClr val="595959"/>
                </a:solidFill>
                <a:latin typeface="Arial"/>
                <a:cs typeface="Arial"/>
              </a:rPr>
              <a:t> </a:t>
            </a:r>
            <a:r>
              <a:rPr dirty="0" sz="900" b="1">
                <a:solidFill>
                  <a:srgbClr val="595959"/>
                </a:solidFill>
                <a:latin typeface="Microsoft YaHei"/>
                <a:cs typeface="Microsoft YaHei"/>
              </a:rPr>
              <a:t>钻完井现场施工作业的组织、监督和管理</a:t>
            </a:r>
          </a:p>
          <a:p>
            <a:pPr marL="0" marR="0">
              <a:lnSpc>
                <a:spcPts val="1187"/>
              </a:lnSpc>
              <a:spcBef>
                <a:spcPts val="1102"/>
              </a:spcBef>
              <a:spcAft>
                <a:spcPts val="0"/>
              </a:spcAft>
            </a:pPr>
            <a:r>
              <a:rPr dirty="0" sz="900" b="1">
                <a:solidFill>
                  <a:srgbClr val="595959"/>
                </a:solidFill>
                <a:latin typeface="Arial"/>
                <a:cs typeface="Arial"/>
              </a:rPr>
              <a:t>6.</a:t>
            </a:r>
            <a:r>
              <a:rPr dirty="0" sz="900" spc="1092" b="1">
                <a:solidFill>
                  <a:srgbClr val="595959"/>
                </a:solidFill>
                <a:latin typeface="Arial"/>
                <a:cs typeface="Arial"/>
              </a:rPr>
              <a:t> </a:t>
            </a:r>
            <a:r>
              <a:rPr dirty="0" sz="900" b="1">
                <a:solidFill>
                  <a:srgbClr val="595959"/>
                </a:solidFill>
                <a:latin typeface="Microsoft YaHei"/>
                <a:cs typeface="Microsoft YaHei"/>
              </a:rPr>
              <a:t>钻完井总监服务</a:t>
            </a:r>
          </a:p>
        </p:txBody>
      </p:sp>
      <p:sp>
        <p:nvSpPr>
          <p:cNvPr id="10" name="object 10"/>
          <p:cNvSpPr txBox="1"/>
          <p:nvPr/>
        </p:nvSpPr>
        <p:spPr>
          <a:xfrm>
            <a:off x="4201033" y="4118445"/>
            <a:ext cx="1676400" cy="48613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7.</a:t>
            </a:r>
            <a:r>
              <a:rPr dirty="0" sz="900" spc="1092" b="1">
                <a:solidFill>
                  <a:srgbClr val="595959"/>
                </a:solidFill>
                <a:latin typeface="Arial"/>
                <a:cs typeface="Arial"/>
              </a:rPr>
              <a:t> </a:t>
            </a:r>
            <a:r>
              <a:rPr dirty="0" sz="900" b="1">
                <a:solidFill>
                  <a:srgbClr val="595959"/>
                </a:solidFill>
                <a:latin typeface="Microsoft YaHei"/>
                <a:cs typeface="Microsoft YaHei"/>
              </a:rPr>
              <a:t>钻完井监督及工程师服务</a:t>
            </a:r>
          </a:p>
          <a:p>
            <a:pPr marL="0" marR="0">
              <a:lnSpc>
                <a:spcPts val="1187"/>
              </a:lnSpc>
              <a:spcBef>
                <a:spcPts val="1102"/>
              </a:spcBef>
              <a:spcAft>
                <a:spcPts val="0"/>
              </a:spcAft>
            </a:pPr>
            <a:r>
              <a:rPr dirty="0" sz="900" b="1">
                <a:solidFill>
                  <a:srgbClr val="595959"/>
                </a:solidFill>
                <a:latin typeface="Arial"/>
                <a:cs typeface="Arial"/>
              </a:rPr>
              <a:t>8.</a:t>
            </a:r>
            <a:r>
              <a:rPr dirty="0" sz="900" spc="1092" b="1">
                <a:solidFill>
                  <a:srgbClr val="595959"/>
                </a:solidFill>
                <a:latin typeface="Arial"/>
                <a:cs typeface="Arial"/>
              </a:rPr>
              <a:t> </a:t>
            </a:r>
            <a:r>
              <a:rPr dirty="0" sz="900" b="1">
                <a:solidFill>
                  <a:srgbClr val="595959"/>
                </a:solidFill>
                <a:latin typeface="Microsoft YaHei"/>
                <a:cs typeface="Microsoft YaHei"/>
              </a:rPr>
              <a:t>现场安全监督服务</a:t>
            </a:r>
          </a:p>
        </p:txBody>
      </p:sp>
      <p:sp>
        <p:nvSpPr>
          <p:cNvPr id="11" name="object 11"/>
          <p:cNvSpPr txBox="1"/>
          <p:nvPr/>
        </p:nvSpPr>
        <p:spPr>
          <a:xfrm>
            <a:off x="457200" y="5025244"/>
            <a:ext cx="4433151" cy="223150"/>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Arial"/>
                <a:cs typeface="Arial"/>
              </a:rPr>
              <a:t>2.</a:t>
            </a:r>
            <a:r>
              <a:rPr dirty="0" sz="1100" spc="577" b="1">
                <a:solidFill>
                  <a:srgbClr val="c00000"/>
                </a:solidFill>
                <a:latin typeface="Arial"/>
                <a:cs typeface="Arial"/>
              </a:rPr>
              <a:t> </a:t>
            </a:r>
            <a:r>
              <a:rPr dirty="0" sz="1100" b="1">
                <a:solidFill>
                  <a:srgbClr val="c00000"/>
                </a:solidFill>
                <a:latin typeface="Microsoft YaHei"/>
                <a:cs typeface="Microsoft YaHei"/>
              </a:rPr>
              <a:t>鄂尔多斯盆地某致密气田水平井分段压裂技术咨询与监督监理服务</a:t>
            </a:r>
          </a:p>
        </p:txBody>
      </p:sp>
      <p:sp>
        <p:nvSpPr>
          <p:cNvPr id="12" name="object 12"/>
          <p:cNvSpPr txBox="1"/>
          <p:nvPr/>
        </p:nvSpPr>
        <p:spPr>
          <a:xfrm>
            <a:off x="2448179" y="5878919"/>
            <a:ext cx="3962400" cy="188955"/>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1.</a:t>
            </a:r>
            <a:r>
              <a:rPr dirty="0" sz="900" spc="1092" b="1">
                <a:solidFill>
                  <a:srgbClr val="595959"/>
                </a:solidFill>
                <a:latin typeface="Arial"/>
                <a:cs typeface="Arial"/>
              </a:rPr>
              <a:t> </a:t>
            </a:r>
            <a:r>
              <a:rPr dirty="0" sz="900" b="1">
                <a:solidFill>
                  <a:srgbClr val="595959"/>
                </a:solidFill>
                <a:latin typeface="Microsoft YaHei"/>
                <a:cs typeface="Microsoft YaHei"/>
              </a:rPr>
              <a:t>作为客户代表，为客户制定分段压裂技术方案，分段工艺与工具方案；</a:t>
            </a:r>
          </a:p>
        </p:txBody>
      </p:sp>
      <p:sp>
        <p:nvSpPr>
          <p:cNvPr id="13" name="object 13"/>
          <p:cNvSpPr txBox="1"/>
          <p:nvPr/>
        </p:nvSpPr>
        <p:spPr>
          <a:xfrm>
            <a:off x="1455386" y="5919800"/>
            <a:ext cx="406468"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表层套管</a:t>
            </a:r>
          </a:p>
        </p:txBody>
      </p:sp>
      <p:sp>
        <p:nvSpPr>
          <p:cNvPr id="14" name="object 14"/>
          <p:cNvSpPr txBox="1"/>
          <p:nvPr/>
        </p:nvSpPr>
        <p:spPr>
          <a:xfrm>
            <a:off x="1471005" y="6035812"/>
            <a:ext cx="378229"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58.24</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15" name="object 15"/>
          <p:cNvSpPr txBox="1"/>
          <p:nvPr/>
        </p:nvSpPr>
        <p:spPr>
          <a:xfrm>
            <a:off x="2448179" y="6176099"/>
            <a:ext cx="4763135" cy="1078972"/>
          </a:xfrm>
          <a:prstGeom prst="rect">
            <a:avLst/>
          </a:prstGeom>
        </p:spPr>
        <p:txBody>
          <a:bodyPr wrap="square" lIns="0" tIns="0" rIns="0" bIns="0" rtlCol="0" vert="horz">
            <a:spAutoFit/>
          </a:bodyPr>
          <a:lstStyle/>
          <a:p>
            <a:pPr marL="0" marR="0">
              <a:lnSpc>
                <a:spcPts val="1187"/>
              </a:lnSpc>
              <a:spcBef>
                <a:spcPts val="0"/>
              </a:spcBef>
              <a:spcAft>
                <a:spcPts val="0"/>
              </a:spcAft>
            </a:pPr>
            <a:r>
              <a:rPr dirty="0" sz="900" b="1">
                <a:solidFill>
                  <a:srgbClr val="595959"/>
                </a:solidFill>
                <a:latin typeface="Arial"/>
                <a:cs typeface="Arial"/>
              </a:rPr>
              <a:t>2.</a:t>
            </a:r>
            <a:r>
              <a:rPr dirty="0" sz="900" spc="1092" b="1">
                <a:solidFill>
                  <a:srgbClr val="595959"/>
                </a:solidFill>
                <a:latin typeface="Arial"/>
                <a:cs typeface="Arial"/>
              </a:rPr>
              <a:t> </a:t>
            </a:r>
            <a:r>
              <a:rPr dirty="0" sz="900" b="1">
                <a:solidFill>
                  <a:srgbClr val="595959"/>
                </a:solidFill>
                <a:latin typeface="Microsoft YaHei"/>
                <a:cs typeface="Microsoft YaHei"/>
              </a:rPr>
              <a:t>管理项目的招投标工作，考察为项目提供服务的供货商，编制工程预算和后勤计划等；</a:t>
            </a:r>
          </a:p>
          <a:p>
            <a:pPr marL="0" marR="0">
              <a:lnSpc>
                <a:spcPts val="1187"/>
              </a:lnSpc>
              <a:spcBef>
                <a:spcPts val="1102"/>
              </a:spcBef>
              <a:spcAft>
                <a:spcPts val="0"/>
              </a:spcAft>
            </a:pPr>
            <a:r>
              <a:rPr dirty="0" sz="900" b="1">
                <a:solidFill>
                  <a:srgbClr val="595959"/>
                </a:solidFill>
                <a:latin typeface="Arial"/>
                <a:cs typeface="Arial"/>
              </a:rPr>
              <a:t>3.</a:t>
            </a:r>
            <a:r>
              <a:rPr dirty="0" sz="900" spc="1092" b="1">
                <a:solidFill>
                  <a:srgbClr val="595959"/>
                </a:solidFill>
                <a:latin typeface="Arial"/>
                <a:cs typeface="Arial"/>
              </a:rPr>
              <a:t> </a:t>
            </a:r>
            <a:r>
              <a:rPr dirty="0" sz="900" b="1">
                <a:solidFill>
                  <a:srgbClr val="595959"/>
                </a:solidFill>
                <a:latin typeface="Microsoft YaHei"/>
                <a:cs typeface="Microsoft YaHei"/>
              </a:rPr>
              <a:t>作为客户代表，监督现场桥塞下入</a:t>
            </a:r>
            <a:r>
              <a:rPr dirty="0" sz="900" b="1">
                <a:solidFill>
                  <a:srgbClr val="595959"/>
                </a:solidFill>
                <a:latin typeface="Arial"/>
                <a:cs typeface="Arial"/>
              </a:rPr>
              <a:t>/</a:t>
            </a:r>
            <a:r>
              <a:rPr dirty="0" sz="900" b="1">
                <a:solidFill>
                  <a:srgbClr val="595959"/>
                </a:solidFill>
                <a:latin typeface="Microsoft YaHei"/>
                <a:cs typeface="Microsoft YaHei"/>
              </a:rPr>
              <a:t>坐封与射孔作业，并制定应急预案；</a:t>
            </a:r>
          </a:p>
          <a:p>
            <a:pPr marL="0" marR="0">
              <a:lnSpc>
                <a:spcPts val="1187"/>
              </a:lnSpc>
              <a:spcBef>
                <a:spcPts val="1152"/>
              </a:spcBef>
              <a:spcAft>
                <a:spcPts val="0"/>
              </a:spcAft>
            </a:pPr>
            <a:r>
              <a:rPr dirty="0" sz="900" b="1">
                <a:solidFill>
                  <a:srgbClr val="595959"/>
                </a:solidFill>
                <a:latin typeface="Arial"/>
                <a:cs typeface="Arial"/>
              </a:rPr>
              <a:t>4.</a:t>
            </a:r>
            <a:r>
              <a:rPr dirty="0" sz="900" spc="1092" b="1">
                <a:solidFill>
                  <a:srgbClr val="595959"/>
                </a:solidFill>
                <a:latin typeface="Arial"/>
                <a:cs typeface="Arial"/>
              </a:rPr>
              <a:t> </a:t>
            </a:r>
            <a:r>
              <a:rPr dirty="0" sz="900" b="1">
                <a:solidFill>
                  <a:srgbClr val="595959"/>
                </a:solidFill>
                <a:latin typeface="Microsoft YaHei"/>
                <a:cs typeface="Microsoft YaHei"/>
              </a:rPr>
              <a:t>作为客户代表，监督现场压裂作业以及根据实际情况及时调整压裂工艺方案；</a:t>
            </a:r>
          </a:p>
          <a:p>
            <a:pPr marL="0" marR="0">
              <a:lnSpc>
                <a:spcPts val="1187"/>
              </a:lnSpc>
              <a:spcBef>
                <a:spcPts val="1140"/>
              </a:spcBef>
              <a:spcAft>
                <a:spcPts val="0"/>
              </a:spcAft>
            </a:pPr>
            <a:r>
              <a:rPr dirty="0" sz="900" b="1">
                <a:solidFill>
                  <a:srgbClr val="595959"/>
                </a:solidFill>
                <a:latin typeface="Arial"/>
                <a:cs typeface="Arial"/>
              </a:rPr>
              <a:t>5.</a:t>
            </a:r>
            <a:r>
              <a:rPr dirty="0" sz="900" spc="1092" b="1">
                <a:solidFill>
                  <a:srgbClr val="595959"/>
                </a:solidFill>
                <a:latin typeface="Arial"/>
                <a:cs typeface="Arial"/>
              </a:rPr>
              <a:t> </a:t>
            </a:r>
            <a:r>
              <a:rPr dirty="0" sz="900" b="1">
                <a:solidFill>
                  <a:srgbClr val="595959"/>
                </a:solidFill>
                <a:latin typeface="Microsoft YaHei"/>
                <a:cs typeface="Microsoft YaHei"/>
              </a:rPr>
              <a:t>作为客户代表，监督各流程中的材料与物资质量及性能。</a:t>
            </a:r>
          </a:p>
        </p:txBody>
      </p:sp>
      <p:sp>
        <p:nvSpPr>
          <p:cNvPr id="16" name="object 16"/>
          <p:cNvSpPr txBox="1"/>
          <p:nvPr/>
        </p:nvSpPr>
        <p:spPr>
          <a:xfrm>
            <a:off x="1271073" y="6547823"/>
            <a:ext cx="812666" cy="241658"/>
          </a:xfrm>
          <a:prstGeom prst="rect">
            <a:avLst/>
          </a:prstGeom>
        </p:spPr>
        <p:txBody>
          <a:bodyPr wrap="square" lIns="0" tIns="0" rIns="0" bIns="0" rtlCol="0" vert="horz">
            <a:spAutoFit/>
          </a:bodyPr>
          <a:lstStyle/>
          <a:p>
            <a:pPr marL="194684" marR="0">
              <a:lnSpc>
                <a:spcPts val="770"/>
              </a:lnSpc>
              <a:spcBef>
                <a:spcPts val="0"/>
              </a:spcBef>
              <a:spcAft>
                <a:spcPts val="0"/>
              </a:spcAft>
            </a:pPr>
            <a:r>
              <a:rPr dirty="0" sz="600" spc="-25">
                <a:solidFill>
                  <a:srgbClr val="000000"/>
                </a:solidFill>
                <a:latin typeface="PTJGUD+Arial Unicode MS"/>
                <a:cs typeface="PTJGUD+Arial Unicode MS"/>
              </a:rPr>
              <a:t>油层套管</a:t>
            </a:r>
          </a:p>
          <a:p>
            <a:pPr marL="0" marR="0">
              <a:lnSpc>
                <a:spcPts val="803"/>
              </a:lnSpc>
              <a:spcBef>
                <a:spcPts val="11"/>
              </a:spcBef>
              <a:spcAft>
                <a:spcPts val="0"/>
              </a:spcAft>
            </a:pPr>
            <a:r>
              <a:rPr dirty="0" sz="600" spc="-14">
                <a:solidFill>
                  <a:srgbClr val="000000"/>
                </a:solidFill>
                <a:latin typeface="IDOEBV+Arial Unicode MS"/>
                <a:cs typeface="IDOEBV+Arial Unicode MS"/>
              </a:rPr>
              <a:t>139.7mm</a:t>
            </a:r>
            <a:r>
              <a:rPr dirty="0" sz="600" spc="-14">
                <a:solidFill>
                  <a:srgbClr val="000000"/>
                </a:solidFill>
                <a:latin typeface="IDOEBV+Arial Unicode MS"/>
                <a:cs typeface="IDOEBV+Arial Unicode MS"/>
              </a:rPr>
              <a:t> </a:t>
            </a:r>
            <a:r>
              <a:rPr dirty="0" sz="600">
                <a:solidFill>
                  <a:srgbClr val="000000"/>
                </a:solidFill>
                <a:latin typeface="IDOEBV+Arial Unicode MS"/>
                <a:cs typeface="IDOEBV+Arial Unicode MS"/>
              </a:rPr>
              <a:t>*</a:t>
            </a:r>
            <a:r>
              <a:rPr dirty="0" sz="600" spc="-17">
                <a:solidFill>
                  <a:srgbClr val="000000"/>
                </a:solidFill>
                <a:latin typeface="IDOEBV+Arial Unicode MS"/>
                <a:cs typeface="IDOEBV+Arial Unicode MS"/>
              </a:rPr>
              <a:t> </a:t>
            </a:r>
            <a:r>
              <a:rPr dirty="0" sz="600" spc="-13">
                <a:solidFill>
                  <a:srgbClr val="000000"/>
                </a:solidFill>
                <a:latin typeface="IDOEBV+Arial Unicode MS"/>
                <a:cs typeface="IDOEBV+Arial Unicode MS"/>
              </a:rPr>
              <a:t>1317.00m</a:t>
            </a:r>
          </a:p>
        </p:txBody>
      </p:sp>
      <p:sp>
        <p:nvSpPr>
          <p:cNvPr id="17" name="object 17"/>
          <p:cNvSpPr txBox="1"/>
          <p:nvPr/>
        </p:nvSpPr>
        <p:spPr>
          <a:xfrm>
            <a:off x="1381734" y="7035851"/>
            <a:ext cx="418841" cy="240166"/>
          </a:xfrm>
          <a:prstGeom prst="rect">
            <a:avLst/>
          </a:prstGeom>
        </p:spPr>
        <p:txBody>
          <a:bodyPr wrap="square" lIns="0" tIns="0" rIns="0" bIns="0" rtlCol="0" vert="horz">
            <a:spAutoFit/>
          </a:bodyPr>
          <a:lstStyle/>
          <a:p>
            <a:pPr marL="4626" marR="0">
              <a:lnSpc>
                <a:spcPts val="770"/>
              </a:lnSpc>
              <a:spcBef>
                <a:spcPts val="0"/>
              </a:spcBef>
              <a:spcAft>
                <a:spcPts val="0"/>
              </a:spcAft>
            </a:pPr>
            <a:r>
              <a:rPr dirty="0" sz="600" spc="-25">
                <a:solidFill>
                  <a:srgbClr val="000000"/>
                </a:solidFill>
                <a:latin typeface="PTJGUD+Arial Unicode MS"/>
                <a:cs typeface="PTJGUD+Arial Unicode MS"/>
              </a:rPr>
              <a:t>水泥返高</a:t>
            </a:r>
          </a:p>
          <a:p>
            <a:pPr marL="0" marR="0">
              <a:lnSpc>
                <a:spcPts val="770"/>
              </a:lnSpc>
              <a:spcBef>
                <a:spcPts val="49"/>
              </a:spcBef>
              <a:spcAft>
                <a:spcPts val="0"/>
              </a:spcAft>
            </a:pPr>
            <a:r>
              <a:rPr dirty="0" sz="600" spc="-12">
                <a:solidFill>
                  <a:srgbClr val="000000"/>
                </a:solidFill>
                <a:latin typeface="IDOEBV+Arial Unicode MS"/>
                <a:cs typeface="IDOEBV+Arial Unicode MS"/>
              </a:rPr>
              <a:t>243.50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18" name="object 18"/>
          <p:cNvSpPr txBox="1"/>
          <p:nvPr/>
        </p:nvSpPr>
        <p:spPr>
          <a:xfrm>
            <a:off x="1257243" y="7638284"/>
            <a:ext cx="812617" cy="254641"/>
          </a:xfrm>
          <a:prstGeom prst="rect">
            <a:avLst/>
          </a:prstGeom>
        </p:spPr>
        <p:txBody>
          <a:bodyPr wrap="square" lIns="0" tIns="0" rIns="0" bIns="0" rtlCol="0" vert="horz">
            <a:spAutoFit/>
          </a:bodyPr>
          <a:lstStyle/>
          <a:p>
            <a:pPr marL="182413" marR="0">
              <a:lnSpc>
                <a:spcPts val="770"/>
              </a:lnSpc>
              <a:spcBef>
                <a:spcPts val="0"/>
              </a:spcBef>
              <a:spcAft>
                <a:spcPts val="0"/>
              </a:spcAft>
            </a:pPr>
            <a:r>
              <a:rPr dirty="0" sz="600" spc="-25">
                <a:solidFill>
                  <a:srgbClr val="000000"/>
                </a:solidFill>
                <a:latin typeface="PTJGUD+Arial Unicode MS"/>
                <a:cs typeface="PTJGUD+Arial Unicode MS"/>
              </a:rPr>
              <a:t>技术套管</a:t>
            </a:r>
          </a:p>
          <a:p>
            <a:pPr marL="0" marR="0">
              <a:lnSpc>
                <a:spcPts val="803"/>
              </a:lnSpc>
              <a:spcBef>
                <a:spcPts val="137"/>
              </a:spcBef>
              <a:spcAft>
                <a:spcPts val="0"/>
              </a:spcAft>
            </a:pPr>
            <a:r>
              <a:rPr dirty="0" sz="600" spc="-14">
                <a:solidFill>
                  <a:srgbClr val="000000"/>
                </a:solidFill>
                <a:latin typeface="IDOEBV+Arial Unicode MS"/>
                <a:cs typeface="IDOEBV+Arial Unicode MS"/>
              </a:rPr>
              <a:t>244.50mm</a:t>
            </a:r>
            <a:r>
              <a:rPr dirty="0" sz="600" spc="-14">
                <a:solidFill>
                  <a:srgbClr val="000000"/>
                </a:solidFill>
                <a:latin typeface="IDOEBV+Arial Unicode MS"/>
                <a:cs typeface="IDOEBV+Arial Unicode MS"/>
              </a:rPr>
              <a:t> </a:t>
            </a:r>
            <a:r>
              <a:rPr dirty="0" sz="600">
                <a:solidFill>
                  <a:srgbClr val="000000"/>
                </a:solidFill>
                <a:latin typeface="IDOEBV+Arial Unicode MS"/>
                <a:cs typeface="IDOEBV+Arial Unicode MS"/>
              </a:rPr>
              <a:t>*</a:t>
            </a:r>
            <a:r>
              <a:rPr dirty="0" sz="600" spc="-17">
                <a:solidFill>
                  <a:srgbClr val="000000"/>
                </a:solidFill>
                <a:latin typeface="IDOEBV+Arial Unicode MS"/>
                <a:cs typeface="IDOEBV+Arial Unicode MS"/>
              </a:rPr>
              <a:t> </a:t>
            </a:r>
            <a:r>
              <a:rPr dirty="0" sz="600" spc="-13">
                <a:solidFill>
                  <a:srgbClr val="000000"/>
                </a:solidFill>
                <a:latin typeface="IDOEBV+Arial Unicode MS"/>
                <a:cs typeface="IDOEBV+Arial Unicode MS"/>
              </a:rPr>
              <a:t>382.35m</a:t>
            </a:r>
          </a:p>
        </p:txBody>
      </p:sp>
      <p:sp>
        <p:nvSpPr>
          <p:cNvPr id="19" name="object 19"/>
          <p:cNvSpPr txBox="1"/>
          <p:nvPr/>
        </p:nvSpPr>
        <p:spPr>
          <a:xfrm>
            <a:off x="1424172" y="7890807"/>
            <a:ext cx="414674"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spc="-14">
                <a:solidFill>
                  <a:srgbClr val="000000"/>
                </a:solidFill>
                <a:latin typeface="IDOEBV+Arial Unicode MS"/>
                <a:cs typeface="IDOEBV+Arial Unicode MS"/>
              </a:rPr>
              <a:t>10</a:t>
            </a:r>
          </a:p>
        </p:txBody>
      </p:sp>
      <p:sp>
        <p:nvSpPr>
          <p:cNvPr id="20" name="object 20"/>
          <p:cNvSpPr txBox="1"/>
          <p:nvPr/>
        </p:nvSpPr>
        <p:spPr>
          <a:xfrm>
            <a:off x="1962160"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9</a:t>
            </a:r>
          </a:p>
        </p:txBody>
      </p:sp>
      <p:sp>
        <p:nvSpPr>
          <p:cNvPr id="21" name="object 21"/>
          <p:cNvSpPr txBox="1"/>
          <p:nvPr/>
        </p:nvSpPr>
        <p:spPr>
          <a:xfrm>
            <a:off x="2424889"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8</a:t>
            </a:r>
          </a:p>
        </p:txBody>
      </p:sp>
      <p:sp>
        <p:nvSpPr>
          <p:cNvPr id="22" name="object 22"/>
          <p:cNvSpPr txBox="1"/>
          <p:nvPr/>
        </p:nvSpPr>
        <p:spPr>
          <a:xfrm>
            <a:off x="2925236"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7</a:t>
            </a:r>
          </a:p>
        </p:txBody>
      </p:sp>
      <p:sp>
        <p:nvSpPr>
          <p:cNvPr id="23" name="object 23"/>
          <p:cNvSpPr txBox="1"/>
          <p:nvPr/>
        </p:nvSpPr>
        <p:spPr>
          <a:xfrm>
            <a:off x="3428747"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6</a:t>
            </a:r>
          </a:p>
        </p:txBody>
      </p:sp>
      <p:sp>
        <p:nvSpPr>
          <p:cNvPr id="24" name="object 24"/>
          <p:cNvSpPr txBox="1"/>
          <p:nvPr/>
        </p:nvSpPr>
        <p:spPr>
          <a:xfrm>
            <a:off x="3918990"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5</a:t>
            </a:r>
          </a:p>
        </p:txBody>
      </p:sp>
      <p:sp>
        <p:nvSpPr>
          <p:cNvPr id="25" name="object 25"/>
          <p:cNvSpPr txBox="1"/>
          <p:nvPr/>
        </p:nvSpPr>
        <p:spPr>
          <a:xfrm>
            <a:off x="4409110"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4</a:t>
            </a:r>
          </a:p>
        </p:txBody>
      </p:sp>
      <p:sp>
        <p:nvSpPr>
          <p:cNvPr id="26" name="object 26"/>
          <p:cNvSpPr txBox="1"/>
          <p:nvPr/>
        </p:nvSpPr>
        <p:spPr>
          <a:xfrm>
            <a:off x="4909579"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3</a:t>
            </a:r>
          </a:p>
        </p:txBody>
      </p:sp>
      <p:sp>
        <p:nvSpPr>
          <p:cNvPr id="27" name="object 27"/>
          <p:cNvSpPr txBox="1"/>
          <p:nvPr/>
        </p:nvSpPr>
        <p:spPr>
          <a:xfrm>
            <a:off x="5385578"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2</a:t>
            </a:r>
          </a:p>
        </p:txBody>
      </p:sp>
      <p:sp>
        <p:nvSpPr>
          <p:cNvPr id="28" name="object 28"/>
          <p:cNvSpPr txBox="1"/>
          <p:nvPr/>
        </p:nvSpPr>
        <p:spPr>
          <a:xfrm>
            <a:off x="5858532" y="7890807"/>
            <a:ext cx="3740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射孔段</a:t>
            </a:r>
            <a:r>
              <a:rPr dirty="0" sz="600">
                <a:solidFill>
                  <a:srgbClr val="000000"/>
                </a:solidFill>
                <a:latin typeface="IDOEBV+Arial Unicode MS"/>
                <a:cs typeface="IDOEBV+Arial Unicode MS"/>
              </a:rPr>
              <a:t>1</a:t>
            </a:r>
          </a:p>
        </p:txBody>
      </p:sp>
      <p:sp>
        <p:nvSpPr>
          <p:cNvPr id="29" name="object 29"/>
          <p:cNvSpPr txBox="1"/>
          <p:nvPr/>
        </p:nvSpPr>
        <p:spPr>
          <a:xfrm>
            <a:off x="6490600" y="7890551"/>
            <a:ext cx="406468"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筛管位置</a:t>
            </a:r>
          </a:p>
        </p:txBody>
      </p:sp>
      <p:sp>
        <p:nvSpPr>
          <p:cNvPr id="30" name="object 30"/>
          <p:cNvSpPr txBox="1"/>
          <p:nvPr/>
        </p:nvSpPr>
        <p:spPr>
          <a:xfrm>
            <a:off x="1457370" y="8018749"/>
            <a:ext cx="418841"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480.00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1" name="object 31"/>
          <p:cNvSpPr txBox="1"/>
          <p:nvPr/>
        </p:nvSpPr>
        <p:spPr>
          <a:xfrm>
            <a:off x="1961673" y="8018749"/>
            <a:ext cx="418865"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565.00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2" name="object 32"/>
          <p:cNvSpPr txBox="1"/>
          <p:nvPr/>
        </p:nvSpPr>
        <p:spPr>
          <a:xfrm>
            <a:off x="2434263" y="8018749"/>
            <a:ext cx="418744"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3">
                <a:solidFill>
                  <a:srgbClr val="000000"/>
                </a:solidFill>
                <a:latin typeface="IDOEBV+Arial Unicode MS"/>
                <a:cs typeface="IDOEBV+Arial Unicode MS"/>
              </a:rPr>
              <a:t>650.00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3" name="object 33"/>
          <p:cNvSpPr txBox="1"/>
          <p:nvPr/>
        </p:nvSpPr>
        <p:spPr>
          <a:xfrm>
            <a:off x="2951896" y="8018749"/>
            <a:ext cx="418744"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3">
                <a:solidFill>
                  <a:srgbClr val="000000"/>
                </a:solidFill>
                <a:latin typeface="IDOEBV+Arial Unicode MS"/>
                <a:cs typeface="IDOEBV+Arial Unicode MS"/>
              </a:rPr>
              <a:t>735.00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4" name="object 34"/>
          <p:cNvSpPr txBox="1"/>
          <p:nvPr/>
        </p:nvSpPr>
        <p:spPr>
          <a:xfrm>
            <a:off x="3424365" y="8018749"/>
            <a:ext cx="418865"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820.00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5" name="object 35"/>
          <p:cNvSpPr txBox="1"/>
          <p:nvPr/>
        </p:nvSpPr>
        <p:spPr>
          <a:xfrm>
            <a:off x="3907424" y="8018749"/>
            <a:ext cx="418865"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905.00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36" name="object 36"/>
          <p:cNvSpPr txBox="1"/>
          <p:nvPr/>
        </p:nvSpPr>
        <p:spPr>
          <a:xfrm>
            <a:off x="4411302" y="8018749"/>
            <a:ext cx="398656"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3">
                <a:solidFill>
                  <a:srgbClr val="000000"/>
                </a:solidFill>
                <a:latin typeface="IDOEBV+Arial Unicode MS"/>
                <a:cs typeface="IDOEBV+Arial Unicode MS"/>
              </a:rPr>
              <a:t>990.00m</a:t>
            </a:r>
          </a:p>
        </p:txBody>
      </p:sp>
      <p:sp>
        <p:nvSpPr>
          <p:cNvPr id="37" name="object 37"/>
          <p:cNvSpPr txBox="1"/>
          <p:nvPr/>
        </p:nvSpPr>
        <p:spPr>
          <a:xfrm>
            <a:off x="4874153" y="8014483"/>
            <a:ext cx="439195" cy="135962"/>
          </a:xfrm>
          <a:prstGeom prst="rect">
            <a:avLst/>
          </a:prstGeom>
        </p:spPr>
        <p:txBody>
          <a:bodyPr wrap="square" lIns="0" tIns="0" rIns="0" bIns="0" rtlCol="0" vert="horz">
            <a:spAutoFit/>
          </a:bodyPr>
          <a:lstStyle/>
          <a:p>
            <a:pPr marL="0" marR="0">
              <a:lnSpc>
                <a:spcPts val="803"/>
              </a:lnSpc>
              <a:spcBef>
                <a:spcPts val="0"/>
              </a:spcBef>
              <a:spcAft>
                <a:spcPts val="0"/>
              </a:spcAft>
            </a:pPr>
            <a:r>
              <a:rPr dirty="0" sz="600" spc="-13">
                <a:solidFill>
                  <a:srgbClr val="000000"/>
                </a:solidFill>
                <a:latin typeface="IDOEBV+Arial Unicode MS"/>
                <a:cs typeface="IDOEBV+Arial Unicode MS"/>
              </a:rPr>
              <a:t>1075.00m</a:t>
            </a:r>
          </a:p>
        </p:txBody>
      </p:sp>
      <p:sp>
        <p:nvSpPr>
          <p:cNvPr id="38" name="object 38"/>
          <p:cNvSpPr txBox="1"/>
          <p:nvPr/>
        </p:nvSpPr>
        <p:spPr>
          <a:xfrm>
            <a:off x="5357334" y="8014483"/>
            <a:ext cx="439173" cy="135962"/>
          </a:xfrm>
          <a:prstGeom prst="rect">
            <a:avLst/>
          </a:prstGeom>
        </p:spPr>
        <p:txBody>
          <a:bodyPr wrap="square" lIns="0" tIns="0" rIns="0" bIns="0" rtlCol="0" vert="horz">
            <a:spAutoFit/>
          </a:bodyPr>
          <a:lstStyle/>
          <a:p>
            <a:pPr marL="0" marR="0">
              <a:lnSpc>
                <a:spcPts val="803"/>
              </a:lnSpc>
              <a:spcBef>
                <a:spcPts val="0"/>
              </a:spcBef>
              <a:spcAft>
                <a:spcPts val="0"/>
              </a:spcAft>
            </a:pPr>
            <a:r>
              <a:rPr dirty="0" sz="600" spc="-13">
                <a:solidFill>
                  <a:srgbClr val="000000"/>
                </a:solidFill>
                <a:latin typeface="IDOEBV+Arial Unicode MS"/>
                <a:cs typeface="IDOEBV+Arial Unicode MS"/>
              </a:rPr>
              <a:t>1160.00m</a:t>
            </a:r>
          </a:p>
        </p:txBody>
      </p:sp>
      <p:sp>
        <p:nvSpPr>
          <p:cNvPr id="39" name="object 39"/>
          <p:cNvSpPr txBox="1"/>
          <p:nvPr/>
        </p:nvSpPr>
        <p:spPr>
          <a:xfrm>
            <a:off x="5819698" y="8014483"/>
            <a:ext cx="439196" cy="135962"/>
          </a:xfrm>
          <a:prstGeom prst="rect">
            <a:avLst/>
          </a:prstGeom>
        </p:spPr>
        <p:txBody>
          <a:bodyPr wrap="square" lIns="0" tIns="0" rIns="0" bIns="0" rtlCol="0" vert="horz">
            <a:spAutoFit/>
          </a:bodyPr>
          <a:lstStyle/>
          <a:p>
            <a:pPr marL="0" marR="0">
              <a:lnSpc>
                <a:spcPts val="803"/>
              </a:lnSpc>
              <a:spcBef>
                <a:spcPts val="0"/>
              </a:spcBef>
              <a:spcAft>
                <a:spcPts val="0"/>
              </a:spcAft>
            </a:pPr>
            <a:r>
              <a:rPr dirty="0" sz="600" spc="-13">
                <a:solidFill>
                  <a:srgbClr val="000000"/>
                </a:solidFill>
                <a:latin typeface="IDOEBV+Arial Unicode MS"/>
                <a:cs typeface="IDOEBV+Arial Unicode MS"/>
              </a:rPr>
              <a:t>1255.00m</a:t>
            </a:r>
          </a:p>
        </p:txBody>
      </p:sp>
      <p:sp>
        <p:nvSpPr>
          <p:cNvPr id="40" name="object 40"/>
          <p:cNvSpPr txBox="1"/>
          <p:nvPr/>
        </p:nvSpPr>
        <p:spPr>
          <a:xfrm>
            <a:off x="6311279" y="8007240"/>
            <a:ext cx="788464" cy="135962"/>
          </a:xfrm>
          <a:prstGeom prst="rect">
            <a:avLst/>
          </a:prstGeom>
        </p:spPr>
        <p:txBody>
          <a:bodyPr wrap="square" lIns="0" tIns="0" rIns="0" bIns="0" rtlCol="0" vert="horz">
            <a:spAutoFit/>
          </a:bodyPr>
          <a:lstStyle/>
          <a:p>
            <a:pPr marL="0" marR="0">
              <a:lnSpc>
                <a:spcPts val="803"/>
              </a:lnSpc>
              <a:spcBef>
                <a:spcPts val="0"/>
              </a:spcBef>
              <a:spcAft>
                <a:spcPts val="0"/>
              </a:spcAft>
            </a:pPr>
            <a:r>
              <a:rPr dirty="0" sz="600" spc="-13">
                <a:solidFill>
                  <a:srgbClr val="000000"/>
                </a:solidFill>
                <a:latin typeface="IDOEBV+Arial Unicode MS"/>
                <a:cs typeface="IDOEBV+Arial Unicode MS"/>
              </a:rPr>
              <a:t>1294.45m-1305.58m</a:t>
            </a:r>
          </a:p>
        </p:txBody>
      </p:sp>
      <p:sp>
        <p:nvSpPr>
          <p:cNvPr id="41" name="object 41"/>
          <p:cNvSpPr txBox="1"/>
          <p:nvPr/>
        </p:nvSpPr>
        <p:spPr>
          <a:xfrm>
            <a:off x="654417" y="8302205"/>
            <a:ext cx="406468"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短套位置</a:t>
            </a:r>
          </a:p>
        </p:txBody>
      </p:sp>
      <p:sp>
        <p:nvSpPr>
          <p:cNvPr id="42" name="object 42"/>
          <p:cNvSpPr txBox="1"/>
          <p:nvPr/>
        </p:nvSpPr>
        <p:spPr>
          <a:xfrm>
            <a:off x="537071" y="8444469"/>
            <a:ext cx="707125" cy="139340"/>
          </a:xfrm>
          <a:prstGeom prst="rect">
            <a:avLst/>
          </a:prstGeom>
        </p:spPr>
        <p:txBody>
          <a:bodyPr wrap="square" lIns="0" tIns="0" rIns="0" bIns="0" rtlCol="0" vert="horz">
            <a:spAutoFit/>
          </a:bodyPr>
          <a:lstStyle/>
          <a:p>
            <a:pPr marL="0" marR="0">
              <a:lnSpc>
                <a:spcPts val="803"/>
              </a:lnSpc>
              <a:spcBef>
                <a:spcPts val="0"/>
              </a:spcBef>
              <a:spcAft>
                <a:spcPts val="0"/>
              </a:spcAft>
            </a:pPr>
            <a:r>
              <a:rPr dirty="0" sz="600" spc="-13">
                <a:solidFill>
                  <a:srgbClr val="000000"/>
                </a:solidFill>
                <a:latin typeface="IDOEBV+Arial Unicode MS"/>
                <a:cs typeface="IDOEBV+Arial Unicode MS"/>
              </a:rPr>
              <a:t>380.93m-383.10m</a:t>
            </a:r>
          </a:p>
        </p:txBody>
      </p:sp>
      <p:sp>
        <p:nvSpPr>
          <p:cNvPr id="43" name="object 43"/>
          <p:cNvSpPr txBox="1"/>
          <p:nvPr/>
        </p:nvSpPr>
        <p:spPr>
          <a:xfrm>
            <a:off x="1685277" y="8637933"/>
            <a:ext cx="467352"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9</a:t>
            </a:r>
          </a:p>
        </p:txBody>
      </p:sp>
      <p:sp>
        <p:nvSpPr>
          <p:cNvPr id="44" name="object 44"/>
          <p:cNvSpPr txBox="1"/>
          <p:nvPr/>
        </p:nvSpPr>
        <p:spPr>
          <a:xfrm>
            <a:off x="2155725" y="8637933"/>
            <a:ext cx="467426" cy="309550"/>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8</a:t>
            </a:r>
          </a:p>
          <a:p>
            <a:pPr marL="47600" marR="0">
              <a:lnSpc>
                <a:spcPts val="770"/>
              </a:lnSpc>
              <a:spcBef>
                <a:spcPts val="546"/>
              </a:spcBef>
              <a:spcAft>
                <a:spcPts val="0"/>
              </a:spcAft>
            </a:pPr>
            <a:r>
              <a:rPr dirty="0" sz="600" spc="-13">
                <a:solidFill>
                  <a:srgbClr val="000000"/>
                </a:solidFill>
                <a:latin typeface="IDOEBV+Arial Unicode MS"/>
                <a:cs typeface="IDOEBV+Arial Unicode MS"/>
              </a:rPr>
              <a:t>616.00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45" name="object 45"/>
          <p:cNvSpPr txBox="1"/>
          <p:nvPr/>
        </p:nvSpPr>
        <p:spPr>
          <a:xfrm>
            <a:off x="2638906" y="8637933"/>
            <a:ext cx="467426" cy="309550"/>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7</a:t>
            </a:r>
          </a:p>
          <a:p>
            <a:pPr marL="36886" marR="0">
              <a:lnSpc>
                <a:spcPts val="770"/>
              </a:lnSpc>
              <a:spcBef>
                <a:spcPts val="546"/>
              </a:spcBef>
              <a:spcAft>
                <a:spcPts val="0"/>
              </a:spcAft>
            </a:pPr>
            <a:r>
              <a:rPr dirty="0" sz="600" spc="-12">
                <a:solidFill>
                  <a:srgbClr val="000000"/>
                </a:solidFill>
                <a:latin typeface="IDOEBV+Arial Unicode MS"/>
                <a:cs typeface="IDOEBV+Arial Unicode MS"/>
              </a:rPr>
              <a:t>701.00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46" name="object 46"/>
          <p:cNvSpPr txBox="1"/>
          <p:nvPr/>
        </p:nvSpPr>
        <p:spPr>
          <a:xfrm>
            <a:off x="3156540" y="8637933"/>
            <a:ext cx="467426" cy="309550"/>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6</a:t>
            </a:r>
          </a:p>
          <a:p>
            <a:pPr marL="36886" marR="0">
              <a:lnSpc>
                <a:spcPts val="770"/>
              </a:lnSpc>
              <a:spcBef>
                <a:spcPts val="546"/>
              </a:spcBef>
              <a:spcAft>
                <a:spcPts val="0"/>
              </a:spcAft>
            </a:pPr>
            <a:r>
              <a:rPr dirty="0" sz="600" spc="-12">
                <a:solidFill>
                  <a:srgbClr val="000000"/>
                </a:solidFill>
                <a:latin typeface="IDOEBV+Arial Unicode MS"/>
                <a:cs typeface="IDOEBV+Arial Unicode MS"/>
              </a:rPr>
              <a:t>786.00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47" name="object 47"/>
          <p:cNvSpPr txBox="1"/>
          <p:nvPr/>
        </p:nvSpPr>
        <p:spPr>
          <a:xfrm>
            <a:off x="3630347" y="8637933"/>
            <a:ext cx="467426" cy="309550"/>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5</a:t>
            </a:r>
          </a:p>
          <a:p>
            <a:pPr marL="35547" marR="0">
              <a:lnSpc>
                <a:spcPts val="770"/>
              </a:lnSpc>
              <a:spcBef>
                <a:spcPts val="546"/>
              </a:spcBef>
              <a:spcAft>
                <a:spcPts val="0"/>
              </a:spcAft>
            </a:pPr>
            <a:r>
              <a:rPr dirty="0" sz="600" spc="-12">
                <a:solidFill>
                  <a:srgbClr val="000000"/>
                </a:solidFill>
                <a:latin typeface="IDOEBV+Arial Unicode MS"/>
                <a:cs typeface="IDOEBV+Arial Unicode MS"/>
              </a:rPr>
              <a:t>871.00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48" name="object 48"/>
          <p:cNvSpPr txBox="1"/>
          <p:nvPr/>
        </p:nvSpPr>
        <p:spPr>
          <a:xfrm>
            <a:off x="4122781" y="8637933"/>
            <a:ext cx="467426" cy="309550"/>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4</a:t>
            </a:r>
          </a:p>
          <a:p>
            <a:pPr marL="26295" marR="0">
              <a:lnSpc>
                <a:spcPts val="770"/>
              </a:lnSpc>
              <a:spcBef>
                <a:spcPts val="546"/>
              </a:spcBef>
              <a:spcAft>
                <a:spcPts val="0"/>
              </a:spcAft>
            </a:pPr>
            <a:r>
              <a:rPr dirty="0" sz="600" spc="-13">
                <a:solidFill>
                  <a:srgbClr val="000000"/>
                </a:solidFill>
                <a:latin typeface="IDOEBV+Arial Unicode MS"/>
                <a:cs typeface="IDOEBV+Arial Unicode MS"/>
              </a:rPr>
              <a:t>956.00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49" name="object 49"/>
          <p:cNvSpPr txBox="1"/>
          <p:nvPr/>
        </p:nvSpPr>
        <p:spPr>
          <a:xfrm>
            <a:off x="4618501" y="8640039"/>
            <a:ext cx="467426" cy="307448"/>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3</a:t>
            </a:r>
          </a:p>
          <a:p>
            <a:pPr marL="14121" marR="0">
              <a:lnSpc>
                <a:spcPts val="770"/>
              </a:lnSpc>
              <a:spcBef>
                <a:spcPts val="529"/>
              </a:spcBef>
              <a:spcAft>
                <a:spcPts val="0"/>
              </a:spcAft>
            </a:pPr>
            <a:r>
              <a:rPr dirty="0" sz="600" spc="-13">
                <a:solidFill>
                  <a:srgbClr val="000000"/>
                </a:solidFill>
                <a:latin typeface="IDOEBV+Arial Unicode MS"/>
                <a:cs typeface="IDOEBV+Arial Unicode MS"/>
              </a:rPr>
              <a:t>1041.00m</a:t>
            </a:r>
          </a:p>
        </p:txBody>
      </p:sp>
      <p:sp>
        <p:nvSpPr>
          <p:cNvPr id="50" name="object 50"/>
          <p:cNvSpPr txBox="1"/>
          <p:nvPr/>
        </p:nvSpPr>
        <p:spPr>
          <a:xfrm>
            <a:off x="5089022" y="8640039"/>
            <a:ext cx="467426" cy="307448"/>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spc="10">
                <a:solidFill>
                  <a:srgbClr val="000000"/>
                </a:solidFill>
                <a:latin typeface="Times New Roman"/>
                <a:cs typeface="Times New Roman"/>
              </a:rPr>
              <a:t> </a:t>
            </a:r>
            <a:r>
              <a:rPr dirty="0" sz="600">
                <a:solidFill>
                  <a:srgbClr val="000000"/>
                </a:solidFill>
                <a:latin typeface="IDOEBV+Arial Unicode MS"/>
                <a:cs typeface="IDOEBV+Arial Unicode MS"/>
              </a:rPr>
              <a:t>2</a:t>
            </a:r>
          </a:p>
          <a:p>
            <a:pPr marL="19843" marR="0">
              <a:lnSpc>
                <a:spcPts val="770"/>
              </a:lnSpc>
              <a:spcBef>
                <a:spcPts val="529"/>
              </a:spcBef>
              <a:spcAft>
                <a:spcPts val="0"/>
              </a:spcAft>
            </a:pPr>
            <a:r>
              <a:rPr dirty="0" sz="600" spc="-13">
                <a:solidFill>
                  <a:srgbClr val="000000"/>
                </a:solidFill>
                <a:latin typeface="IDOEBV+Arial Unicode MS"/>
                <a:cs typeface="IDOEBV+Arial Unicode MS"/>
              </a:rPr>
              <a:t>1126.00m</a:t>
            </a:r>
          </a:p>
        </p:txBody>
      </p:sp>
      <p:sp>
        <p:nvSpPr>
          <p:cNvPr id="51" name="object 51"/>
          <p:cNvSpPr txBox="1"/>
          <p:nvPr/>
        </p:nvSpPr>
        <p:spPr>
          <a:xfrm>
            <a:off x="5597403" y="8640039"/>
            <a:ext cx="467304" cy="307448"/>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可溶桥塞</a:t>
            </a:r>
            <a:r>
              <a:rPr dirty="0" sz="600">
                <a:solidFill>
                  <a:srgbClr val="000000"/>
                </a:solidFill>
                <a:latin typeface="Times New Roman"/>
                <a:cs typeface="Times New Roman"/>
              </a:rPr>
              <a:t> </a:t>
            </a:r>
            <a:r>
              <a:rPr dirty="0" sz="600">
                <a:solidFill>
                  <a:srgbClr val="000000"/>
                </a:solidFill>
                <a:latin typeface="IDOEBV+Arial Unicode MS"/>
                <a:cs typeface="IDOEBV+Arial Unicode MS"/>
              </a:rPr>
              <a:t>1</a:t>
            </a:r>
          </a:p>
          <a:p>
            <a:pPr marL="1460" marR="0">
              <a:lnSpc>
                <a:spcPts val="770"/>
              </a:lnSpc>
              <a:spcBef>
                <a:spcPts val="529"/>
              </a:spcBef>
              <a:spcAft>
                <a:spcPts val="0"/>
              </a:spcAft>
            </a:pPr>
            <a:r>
              <a:rPr dirty="0" sz="600" spc="-13">
                <a:solidFill>
                  <a:srgbClr val="000000"/>
                </a:solidFill>
                <a:latin typeface="IDOEBV+Arial Unicode MS"/>
                <a:cs typeface="IDOEBV+Arial Unicode MS"/>
              </a:rPr>
              <a:t>1211.00m</a:t>
            </a:r>
          </a:p>
        </p:txBody>
      </p:sp>
      <p:sp>
        <p:nvSpPr>
          <p:cNvPr id="52" name="object 52"/>
          <p:cNvSpPr txBox="1"/>
          <p:nvPr/>
        </p:nvSpPr>
        <p:spPr>
          <a:xfrm>
            <a:off x="6342444" y="8647319"/>
            <a:ext cx="333426"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25">
                <a:solidFill>
                  <a:srgbClr val="000000"/>
                </a:solidFill>
                <a:latin typeface="PTJGUD+Arial Unicode MS"/>
                <a:cs typeface="PTJGUD+Arial Unicode MS"/>
              </a:rPr>
              <a:t>阻流环</a:t>
            </a:r>
          </a:p>
        </p:txBody>
      </p:sp>
      <p:sp>
        <p:nvSpPr>
          <p:cNvPr id="53" name="object 53"/>
          <p:cNvSpPr txBox="1"/>
          <p:nvPr/>
        </p:nvSpPr>
        <p:spPr>
          <a:xfrm>
            <a:off x="1733413" y="8811521"/>
            <a:ext cx="418865"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2">
                <a:solidFill>
                  <a:srgbClr val="000000"/>
                </a:solidFill>
                <a:latin typeface="IDOEBV+Arial Unicode MS"/>
                <a:cs typeface="IDOEBV+Arial Unicode MS"/>
              </a:rPr>
              <a:t>531.00</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54" name="object 54"/>
          <p:cNvSpPr txBox="1"/>
          <p:nvPr/>
        </p:nvSpPr>
        <p:spPr>
          <a:xfrm>
            <a:off x="6269158" y="8811522"/>
            <a:ext cx="459525" cy="135962"/>
          </a:xfrm>
          <a:prstGeom prst="rect">
            <a:avLst/>
          </a:prstGeom>
        </p:spPr>
        <p:txBody>
          <a:bodyPr wrap="square" lIns="0" tIns="0" rIns="0" bIns="0" rtlCol="0" vert="horz">
            <a:spAutoFit/>
          </a:bodyPr>
          <a:lstStyle/>
          <a:p>
            <a:pPr marL="0" marR="0">
              <a:lnSpc>
                <a:spcPts val="770"/>
              </a:lnSpc>
              <a:spcBef>
                <a:spcPts val="0"/>
              </a:spcBef>
              <a:spcAft>
                <a:spcPts val="0"/>
              </a:spcAft>
            </a:pPr>
            <a:r>
              <a:rPr dirty="0" sz="600" spc="-13">
                <a:solidFill>
                  <a:srgbClr val="000000"/>
                </a:solidFill>
                <a:latin typeface="IDOEBV+Arial Unicode MS"/>
                <a:cs typeface="IDOEBV+Arial Unicode MS"/>
              </a:rPr>
              <a:t>1294.06</a:t>
            </a:r>
            <a:r>
              <a:rPr dirty="0" sz="600">
                <a:solidFill>
                  <a:srgbClr val="000000"/>
                </a:solidFill>
                <a:latin typeface="IDOEBV+Arial Unicode MS"/>
                <a:cs typeface="IDOEBV+Arial Unicode MS"/>
              </a:rPr>
              <a:t> </a:t>
            </a:r>
            <a:r>
              <a:rPr dirty="0" sz="600">
                <a:solidFill>
                  <a:srgbClr val="000000"/>
                </a:solidFill>
                <a:latin typeface="IDOEBV+Arial Unicode MS"/>
                <a:cs typeface="IDOEBV+Arial Unicode MS"/>
              </a:rPr>
              <a:t>m</a:t>
            </a:r>
          </a:p>
        </p:txBody>
      </p:sp>
      <p:sp>
        <p:nvSpPr>
          <p:cNvPr id="55" name="object 55"/>
          <p:cNvSpPr txBox="1"/>
          <p:nvPr/>
        </p:nvSpPr>
        <p:spPr>
          <a:xfrm>
            <a:off x="5051425" y="9602427"/>
            <a:ext cx="2063694" cy="164592"/>
          </a:xfrm>
          <a:prstGeom prst="rect">
            <a:avLst/>
          </a:prstGeom>
        </p:spPr>
        <p:txBody>
          <a:bodyPr wrap="square" lIns="0" tIns="0" rIns="0" bIns="0" rtlCol="0" vert="horz">
            <a:spAutoFit/>
          </a:bodyPr>
          <a:lstStyle/>
          <a:p>
            <a:pPr marL="0" marR="0">
              <a:lnSpc>
                <a:spcPts val="996"/>
              </a:lnSpc>
              <a:spcBef>
                <a:spcPts val="0"/>
              </a:spcBef>
              <a:spcAft>
                <a:spcPts val="0"/>
              </a:spcAft>
            </a:pPr>
            <a:r>
              <a:rPr dirty="0" sz="1000">
                <a:solidFill>
                  <a:srgbClr val="595959"/>
                </a:solidFill>
                <a:latin typeface="KaiTi"/>
                <a:cs typeface="KaiTi"/>
              </a:rPr>
              <a:t>成都斯耐纪石油技术服务有限公司</a:t>
            </a:r>
          </a:p>
        </p:txBody>
      </p:sp>
      <p:sp>
        <p:nvSpPr>
          <p:cNvPr id="56" name="object 56"/>
          <p:cNvSpPr txBox="1"/>
          <p:nvPr/>
        </p:nvSpPr>
        <p:spPr>
          <a:xfrm>
            <a:off x="4542409" y="9843878"/>
            <a:ext cx="2582036" cy="165794"/>
          </a:xfrm>
          <a:prstGeom prst="rect">
            <a:avLst/>
          </a:prstGeom>
        </p:spPr>
        <p:txBody>
          <a:bodyPr wrap="square" lIns="0" tIns="0" rIns="0" bIns="0" rtlCol="0" vert="horz">
            <a:spAutoFit/>
          </a:bodyPr>
          <a:lstStyle/>
          <a:p>
            <a:pPr marL="0" marR="0">
              <a:lnSpc>
                <a:spcPts val="1005"/>
              </a:lnSpc>
              <a:spcBef>
                <a:spcPts val="0"/>
              </a:spcBef>
              <a:spcAft>
                <a:spcPts val="0"/>
              </a:spcAft>
            </a:pPr>
            <a:r>
              <a:rPr dirty="0" sz="900">
                <a:solidFill>
                  <a:srgbClr val="595959"/>
                </a:solidFill>
                <a:latin typeface="KaiTi"/>
                <a:cs typeface="KaiTi"/>
              </a:rPr>
              <a:t>中国（四川）自由贸易区高新区新通大道</a:t>
            </a:r>
            <a:r>
              <a:rPr dirty="0" sz="900" spc="21">
                <a:solidFill>
                  <a:srgbClr val="595959"/>
                </a:solidFill>
                <a:latin typeface="Times New Roman"/>
                <a:cs typeface="Times New Roman"/>
              </a:rPr>
              <a:t> </a:t>
            </a:r>
            <a:r>
              <a:rPr dirty="0" sz="900" b="1">
                <a:solidFill>
                  <a:srgbClr val="595959"/>
                </a:solidFill>
                <a:latin typeface="Arial"/>
                <a:cs typeface="Arial"/>
              </a:rPr>
              <a:t>777</a:t>
            </a:r>
            <a:r>
              <a:rPr dirty="0" sz="900" spc="-15" b="1">
                <a:solidFill>
                  <a:srgbClr val="595959"/>
                </a:solidFill>
                <a:latin typeface="Arial"/>
                <a:cs typeface="Arial"/>
              </a:rPr>
              <a:t> </a:t>
            </a:r>
            <a:r>
              <a:rPr dirty="0" sz="900">
                <a:solidFill>
                  <a:srgbClr val="595959"/>
                </a:solidFill>
                <a:latin typeface="KaiTi"/>
                <a:cs typeface="KaiTi"/>
              </a:rPr>
              <a:t>号</a:t>
            </a:r>
          </a:p>
        </p:txBody>
      </p:sp>
      <p:sp>
        <p:nvSpPr>
          <p:cNvPr id="57" name="object 57"/>
          <p:cNvSpPr txBox="1"/>
          <p:nvPr/>
        </p:nvSpPr>
        <p:spPr>
          <a:xfrm>
            <a:off x="5398897" y="10069646"/>
            <a:ext cx="1743361" cy="157199"/>
          </a:xfrm>
          <a:prstGeom prst="rect">
            <a:avLst/>
          </a:prstGeom>
        </p:spPr>
        <p:txBody>
          <a:bodyPr wrap="square" lIns="0" tIns="0" rIns="0" bIns="0" rtlCol="0" vert="horz">
            <a:spAutoFit/>
          </a:bodyPr>
          <a:lstStyle/>
          <a:p>
            <a:pPr marL="0" marR="0">
              <a:lnSpc>
                <a:spcPts val="937"/>
              </a:lnSpc>
              <a:spcBef>
                <a:spcPts val="0"/>
              </a:spcBef>
              <a:spcAft>
                <a:spcPts val="0"/>
              </a:spcAft>
            </a:pPr>
            <a:r>
              <a:rPr dirty="0" sz="900" b="1">
                <a:solidFill>
                  <a:srgbClr val="595959"/>
                </a:solidFill>
                <a:latin typeface="DengXian"/>
                <a:cs typeface="DengXian"/>
                <a:hlinkClick r:id="rId3">
                  <a:extLst>
                    <a:ext uri="{A12FA001-AC4F-418D-AE19-62706E023703}">
                      <ahyp:hlinkClr xmlns:ahyp="http://schemas.microsoft.com/office/drawing/2018/hyperlinkcolor" val="tx"/>
                    </a:ext>
                  </a:extLst>
                </a:hlinkClick>
              </a:rPr>
              <a:t>http://www.synergy-service.cn</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1" name="object 1"/>
          <p:cNvSpPr/>
          <p:nvPr/>
        </p:nvSpPr>
        <p:spPr>
          <a:xfrm>
            <a:off x="0" y="0"/>
            <a:ext cx="7556500" cy="10679175"/>
          </a:xfrm>
          <a:prstGeom prst="rect">
            <a:avLst/>
          </a:prstGeom>
          <a:blipFill>
            <a:blip cstate="print" r:embed="rId2"/>
            <a:stretch>
              <a:fillRect/>
            </a:stretch>
          </a:blipFill>
        </p:spPr>
        <p:txBody>
          <a:bodyPr wrap="square" lIns="0" tIns="0" rIns="0" bIns="0" rtlCol="0">
            <a:spAutoFit/>
          </a:bodyPr>
          <a:lstStyle/>
          <a:p/>
        </p:txBody>
      </p:sp>
      <p:sp>
        <p:nvSpPr>
          <p:cNvPr id="3" name="object 3"/>
          <p:cNvSpPr txBox="1"/>
          <p:nvPr/>
        </p:nvSpPr>
        <p:spPr>
          <a:xfrm>
            <a:off x="457200" y="963149"/>
            <a:ext cx="1582165"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公司</a:t>
            </a:r>
            <a:r>
              <a:rPr dirty="0" sz="1100" b="1">
                <a:solidFill>
                  <a:srgbClr val="c00000"/>
                </a:solidFill>
                <a:latin typeface="Times New Roman"/>
                <a:cs typeface="Times New Roman"/>
              </a:rPr>
              <a:t> </a:t>
            </a:r>
            <a:r>
              <a:rPr dirty="0" sz="1100" b="1">
                <a:solidFill>
                  <a:srgbClr val="c00000"/>
                </a:solidFill>
                <a:latin typeface="Arial"/>
                <a:cs typeface="Arial"/>
              </a:rPr>
              <a:t>ISO</a:t>
            </a:r>
            <a:r>
              <a:rPr dirty="0" sz="1100" spc="-14" b="1">
                <a:solidFill>
                  <a:srgbClr val="c00000"/>
                </a:solidFill>
                <a:latin typeface="Arial"/>
                <a:cs typeface="Arial"/>
              </a:rPr>
              <a:t> </a:t>
            </a:r>
            <a:r>
              <a:rPr dirty="0" sz="1100" b="1">
                <a:solidFill>
                  <a:srgbClr val="c00000"/>
                </a:solidFill>
                <a:latin typeface="Microsoft YaHei"/>
                <a:cs typeface="Microsoft YaHei"/>
              </a:rPr>
              <a:t>管理体系文件</a:t>
            </a:r>
          </a:p>
        </p:txBody>
      </p:sp>
      <p:sp>
        <p:nvSpPr>
          <p:cNvPr id="4" name="object 4"/>
          <p:cNvSpPr txBox="1"/>
          <p:nvPr/>
        </p:nvSpPr>
        <p:spPr>
          <a:xfrm>
            <a:off x="457200" y="4232764"/>
            <a:ext cx="2056129" cy="223149"/>
          </a:xfrm>
          <a:prstGeom prst="rect">
            <a:avLst/>
          </a:prstGeom>
        </p:spPr>
        <p:txBody>
          <a:bodyPr wrap="square" lIns="0" tIns="0" rIns="0" bIns="0" rtlCol="0" vert="horz">
            <a:spAutoFit/>
          </a:bodyPr>
          <a:lstStyle/>
          <a:p>
            <a:pPr marL="0" marR="0">
              <a:lnSpc>
                <a:spcPts val="1457"/>
              </a:lnSpc>
              <a:spcBef>
                <a:spcPts val="0"/>
              </a:spcBef>
              <a:spcAft>
                <a:spcPts val="0"/>
              </a:spcAft>
            </a:pPr>
            <a:r>
              <a:rPr dirty="0" sz="1100" b="1">
                <a:solidFill>
                  <a:srgbClr val="c00000"/>
                </a:solidFill>
                <a:latin typeface="Microsoft YaHei"/>
                <a:cs typeface="Microsoft YaHei"/>
              </a:rPr>
              <a:t>公司部分发明专利（共</a:t>
            </a:r>
            <a:r>
              <a:rPr dirty="0" sz="1100" b="1">
                <a:solidFill>
                  <a:srgbClr val="c00000"/>
                </a:solidFill>
                <a:latin typeface="Times New Roman"/>
                <a:cs typeface="Times New Roman"/>
              </a:rPr>
              <a:t> </a:t>
            </a:r>
            <a:r>
              <a:rPr dirty="0" sz="1100" spc="-12" b="1">
                <a:solidFill>
                  <a:srgbClr val="c00000"/>
                </a:solidFill>
                <a:latin typeface="Arial"/>
                <a:cs typeface="Arial"/>
              </a:rPr>
              <a:t>19</a:t>
            </a:r>
            <a:r>
              <a:rPr dirty="0" sz="1100" spc="-18" b="1">
                <a:solidFill>
                  <a:srgbClr val="c00000"/>
                </a:solidFill>
                <a:latin typeface="Arial"/>
                <a:cs typeface="Arial"/>
              </a:rPr>
              <a:t> </a:t>
            </a:r>
            <a:r>
              <a:rPr dirty="0" sz="1100" b="1">
                <a:solidFill>
                  <a:srgbClr val="c00000"/>
                </a:solidFill>
                <a:latin typeface="Microsoft YaHei"/>
                <a:cs typeface="Microsoft YaHei"/>
              </a:rPr>
              <a:t>项）</a:t>
            </a:r>
          </a:p>
        </p:txBody>
      </p:sp>
      <p:sp>
        <p:nvSpPr>
          <p:cNvPr id="5" name="object 5"/>
          <p:cNvSpPr txBox="1"/>
          <p:nvPr/>
        </p:nvSpPr>
        <p:spPr>
          <a:xfrm>
            <a:off x="5051425" y="9602427"/>
            <a:ext cx="2063694" cy="164592"/>
          </a:xfrm>
          <a:prstGeom prst="rect">
            <a:avLst/>
          </a:prstGeom>
        </p:spPr>
        <p:txBody>
          <a:bodyPr wrap="square" lIns="0" tIns="0" rIns="0" bIns="0" rtlCol="0" vert="horz">
            <a:spAutoFit/>
          </a:bodyPr>
          <a:lstStyle/>
          <a:p>
            <a:pPr marL="0" marR="0">
              <a:lnSpc>
                <a:spcPts val="996"/>
              </a:lnSpc>
              <a:spcBef>
                <a:spcPts val="0"/>
              </a:spcBef>
              <a:spcAft>
                <a:spcPts val="0"/>
              </a:spcAft>
            </a:pPr>
            <a:r>
              <a:rPr dirty="0" sz="1000">
                <a:solidFill>
                  <a:srgbClr val="595959"/>
                </a:solidFill>
                <a:latin typeface="KaiTi"/>
                <a:cs typeface="KaiTi"/>
              </a:rPr>
              <a:t>成都斯耐纪石油技术服务有限公司</a:t>
            </a:r>
          </a:p>
        </p:txBody>
      </p:sp>
      <p:sp>
        <p:nvSpPr>
          <p:cNvPr id="6" name="object 6"/>
          <p:cNvSpPr txBox="1"/>
          <p:nvPr/>
        </p:nvSpPr>
        <p:spPr>
          <a:xfrm>
            <a:off x="4542409" y="9843878"/>
            <a:ext cx="2582036" cy="165794"/>
          </a:xfrm>
          <a:prstGeom prst="rect">
            <a:avLst/>
          </a:prstGeom>
        </p:spPr>
        <p:txBody>
          <a:bodyPr wrap="square" lIns="0" tIns="0" rIns="0" bIns="0" rtlCol="0" vert="horz">
            <a:spAutoFit/>
          </a:bodyPr>
          <a:lstStyle/>
          <a:p>
            <a:pPr marL="0" marR="0">
              <a:lnSpc>
                <a:spcPts val="1005"/>
              </a:lnSpc>
              <a:spcBef>
                <a:spcPts val="0"/>
              </a:spcBef>
              <a:spcAft>
                <a:spcPts val="0"/>
              </a:spcAft>
            </a:pPr>
            <a:r>
              <a:rPr dirty="0" sz="900">
                <a:solidFill>
                  <a:srgbClr val="595959"/>
                </a:solidFill>
                <a:latin typeface="KaiTi"/>
                <a:cs typeface="KaiTi"/>
              </a:rPr>
              <a:t>中国（四川）自由贸易区高新区新通大道</a:t>
            </a:r>
            <a:r>
              <a:rPr dirty="0" sz="900" spc="21">
                <a:solidFill>
                  <a:srgbClr val="595959"/>
                </a:solidFill>
                <a:latin typeface="Times New Roman"/>
                <a:cs typeface="Times New Roman"/>
              </a:rPr>
              <a:t> </a:t>
            </a:r>
            <a:r>
              <a:rPr dirty="0" sz="900" b="1">
                <a:solidFill>
                  <a:srgbClr val="595959"/>
                </a:solidFill>
                <a:latin typeface="Arial"/>
                <a:cs typeface="Arial"/>
              </a:rPr>
              <a:t>777</a:t>
            </a:r>
            <a:r>
              <a:rPr dirty="0" sz="900" spc="-15" b="1">
                <a:solidFill>
                  <a:srgbClr val="595959"/>
                </a:solidFill>
                <a:latin typeface="Arial"/>
                <a:cs typeface="Arial"/>
              </a:rPr>
              <a:t> </a:t>
            </a:r>
            <a:r>
              <a:rPr dirty="0" sz="900">
                <a:solidFill>
                  <a:srgbClr val="595959"/>
                </a:solidFill>
                <a:latin typeface="KaiTi"/>
                <a:cs typeface="KaiTi"/>
              </a:rPr>
              <a:t>号</a:t>
            </a:r>
          </a:p>
        </p:txBody>
      </p:sp>
      <p:sp>
        <p:nvSpPr>
          <p:cNvPr id="7" name="object 7"/>
          <p:cNvSpPr txBox="1"/>
          <p:nvPr/>
        </p:nvSpPr>
        <p:spPr>
          <a:xfrm>
            <a:off x="5398897" y="10069646"/>
            <a:ext cx="1743361" cy="157199"/>
          </a:xfrm>
          <a:prstGeom prst="rect">
            <a:avLst/>
          </a:prstGeom>
        </p:spPr>
        <p:txBody>
          <a:bodyPr wrap="square" lIns="0" tIns="0" rIns="0" bIns="0" rtlCol="0" vert="horz">
            <a:spAutoFit/>
          </a:bodyPr>
          <a:lstStyle/>
          <a:p>
            <a:pPr marL="0" marR="0">
              <a:lnSpc>
                <a:spcPts val="937"/>
              </a:lnSpc>
              <a:spcBef>
                <a:spcPts val="0"/>
              </a:spcBef>
              <a:spcAft>
                <a:spcPts val="0"/>
              </a:spcAft>
            </a:pPr>
            <a:r>
              <a:rPr dirty="0" sz="900" b="1">
                <a:solidFill>
                  <a:srgbClr val="595959"/>
                </a:solidFill>
                <a:latin typeface="DengXian"/>
                <a:cs typeface="DengXian"/>
                <a:hlinkClick r:id="rId3">
                  <a:extLst>
                    <a:ext uri="{A12FA001-AC4F-418D-AE19-62706E023703}">
                      <ahyp:hlinkClr xmlns:ahyp="http://schemas.microsoft.com/office/drawing/2018/hyperlinkcolor" val="tx"/>
                    </a:ext>
                  </a:extLst>
                </a:hlinkClick>
              </a:rPr>
              <a:t>http://www.synergy-service.cn</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1" name="object 1"/>
          <p:cNvSpPr/>
          <p:nvPr/>
        </p:nvSpPr>
        <p:spPr>
          <a:xfrm>
            <a:off x="0" y="0"/>
            <a:ext cx="7556500" cy="10680700"/>
          </a:xfrm>
          <a:prstGeom prst="rect">
            <a:avLst/>
          </a:prstGeom>
          <a:blipFill>
            <a:blip cstate="print" r:embed="rId2"/>
            <a:stretch>
              <a:fillRect/>
            </a:stretch>
          </a:blipFill>
        </p:spPr>
        <p:txBody>
          <a:bodyPr wrap="square" lIns="0" tIns="0" rIns="0" bIns="0" rtlCol="0">
            <a:spAutoFit/>
          </a:bodyPr>
          <a:lstStyle/>
          <a:p/>
        </p:txBody>
      </p:sp>
      <p:sp>
        <p:nvSpPr>
          <p:cNvPr id="3" name="object 3"/>
          <p:cNvSpPr txBox="1"/>
          <p:nvPr/>
        </p:nvSpPr>
        <p:spPr>
          <a:xfrm>
            <a:off x="551688" y="2823336"/>
            <a:ext cx="1004499"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DEVELOP</a:t>
            </a:r>
          </a:p>
        </p:txBody>
      </p:sp>
      <p:sp>
        <p:nvSpPr>
          <p:cNvPr id="4" name="object 4"/>
          <p:cNvSpPr txBox="1"/>
          <p:nvPr/>
        </p:nvSpPr>
        <p:spPr>
          <a:xfrm>
            <a:off x="1683230" y="2823336"/>
            <a:ext cx="667560"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YOUR</a:t>
            </a:r>
          </a:p>
        </p:txBody>
      </p:sp>
      <p:sp>
        <p:nvSpPr>
          <p:cNvPr id="5" name="object 5"/>
          <p:cNvSpPr txBox="1"/>
          <p:nvPr/>
        </p:nvSpPr>
        <p:spPr>
          <a:xfrm>
            <a:off x="2478306" y="2823336"/>
            <a:ext cx="657460"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WELL</a:t>
            </a:r>
          </a:p>
        </p:txBody>
      </p:sp>
      <p:sp>
        <p:nvSpPr>
          <p:cNvPr id="6" name="object 6"/>
          <p:cNvSpPr txBox="1"/>
          <p:nvPr/>
        </p:nvSpPr>
        <p:spPr>
          <a:xfrm>
            <a:off x="3265043" y="2823336"/>
            <a:ext cx="420036"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Via</a:t>
            </a:r>
          </a:p>
        </p:txBody>
      </p:sp>
      <p:sp>
        <p:nvSpPr>
          <p:cNvPr id="7" name="object 7"/>
          <p:cNvSpPr txBox="1"/>
          <p:nvPr/>
        </p:nvSpPr>
        <p:spPr>
          <a:xfrm>
            <a:off x="3811735" y="2823336"/>
            <a:ext cx="1024350"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SYNERGY</a:t>
            </a:r>
          </a:p>
        </p:txBody>
      </p:sp>
      <p:sp>
        <p:nvSpPr>
          <p:cNvPr id="8" name="object 8"/>
          <p:cNvSpPr txBox="1"/>
          <p:nvPr/>
        </p:nvSpPr>
        <p:spPr>
          <a:xfrm>
            <a:off x="551688" y="3814317"/>
            <a:ext cx="2454709" cy="237303"/>
          </a:xfrm>
          <a:prstGeom prst="rect">
            <a:avLst/>
          </a:prstGeom>
        </p:spPr>
        <p:txBody>
          <a:bodyPr wrap="square" lIns="0" tIns="0" rIns="0" bIns="0" rtlCol="0" vert="horz">
            <a:spAutoFit/>
          </a:bodyPr>
          <a:lstStyle/>
          <a:p>
            <a:pPr marL="0" marR="0">
              <a:lnSpc>
                <a:spcPts val="1568"/>
              </a:lnSpc>
              <a:spcBef>
                <a:spcPts val="0"/>
              </a:spcBef>
              <a:spcAft>
                <a:spcPts val="0"/>
              </a:spcAft>
            </a:pPr>
            <a:r>
              <a:rPr dirty="0" sz="1400" b="1">
                <a:solidFill>
                  <a:srgbClr val="c00000"/>
                </a:solidFill>
                <a:latin typeface="Arial"/>
                <a:cs typeface="Arial"/>
              </a:rPr>
              <a:t>SUPERVISION</a:t>
            </a:r>
            <a:r>
              <a:rPr dirty="0" sz="1400" spc="26" b="1">
                <a:solidFill>
                  <a:srgbClr val="c00000"/>
                </a:solidFill>
                <a:latin typeface="Arial"/>
                <a:cs typeface="Arial"/>
              </a:rPr>
              <a:t> </a:t>
            </a:r>
            <a:r>
              <a:rPr dirty="0" sz="1400" b="1">
                <a:solidFill>
                  <a:srgbClr val="c00000"/>
                </a:solidFill>
                <a:latin typeface="Arial"/>
                <a:cs typeface="Arial"/>
              </a:rPr>
              <a:t>SOLUTIONS</a:t>
            </a:r>
          </a:p>
        </p:txBody>
      </p:sp>
      <p:sp>
        <p:nvSpPr>
          <p:cNvPr id="9" name="object 9"/>
          <p:cNvSpPr txBox="1"/>
          <p:nvPr/>
        </p:nvSpPr>
        <p:spPr>
          <a:xfrm>
            <a:off x="551688" y="4536357"/>
            <a:ext cx="4280372" cy="575655"/>
          </a:xfrm>
          <a:prstGeom prst="rect">
            <a:avLst/>
          </a:prstGeom>
        </p:spPr>
        <p:txBody>
          <a:bodyPr wrap="square" lIns="0" tIns="0" rIns="0" bIns="0" rtlCol="0" vert="horz">
            <a:spAutoFit/>
          </a:bodyPr>
          <a:lstStyle/>
          <a:p>
            <a:pPr marL="0" marR="0">
              <a:lnSpc>
                <a:spcPts val="1112"/>
              </a:lnSpc>
              <a:spcBef>
                <a:spcPts val="0"/>
              </a:spcBef>
              <a:spcAft>
                <a:spcPts val="0"/>
              </a:spcAft>
            </a:pPr>
            <a:r>
              <a:rPr dirty="0" sz="1000" b="1">
                <a:solidFill>
                  <a:srgbClr val="c00000"/>
                </a:solidFill>
                <a:latin typeface="Arial"/>
                <a:cs typeface="Arial"/>
              </a:rPr>
              <a:t>FOR</a:t>
            </a:r>
            <a:r>
              <a:rPr dirty="0" sz="1000" spc="127" b="1">
                <a:solidFill>
                  <a:srgbClr val="c00000"/>
                </a:solidFill>
                <a:latin typeface="Arial"/>
                <a:cs typeface="Arial"/>
              </a:rPr>
              <a:t> </a:t>
            </a:r>
            <a:r>
              <a:rPr dirty="0" sz="1000" b="1">
                <a:solidFill>
                  <a:srgbClr val="c00000"/>
                </a:solidFill>
                <a:latin typeface="Arial"/>
                <a:cs typeface="Arial"/>
              </a:rPr>
              <a:t>MORE</a:t>
            </a:r>
            <a:r>
              <a:rPr dirty="0" sz="1000" spc="126" b="1">
                <a:solidFill>
                  <a:srgbClr val="c00000"/>
                </a:solidFill>
                <a:latin typeface="Arial"/>
                <a:cs typeface="Arial"/>
              </a:rPr>
              <a:t> </a:t>
            </a:r>
            <a:r>
              <a:rPr dirty="0" sz="1000" b="1">
                <a:solidFill>
                  <a:srgbClr val="c00000"/>
                </a:solidFill>
                <a:latin typeface="Arial"/>
                <a:cs typeface="Arial"/>
              </a:rPr>
              <a:t>ON</a:t>
            </a:r>
            <a:r>
              <a:rPr dirty="0" sz="1000" spc="137" b="1">
                <a:solidFill>
                  <a:srgbClr val="c00000"/>
                </a:solidFill>
                <a:latin typeface="Arial"/>
                <a:cs typeface="Arial"/>
              </a:rPr>
              <a:t> </a:t>
            </a:r>
            <a:r>
              <a:rPr dirty="0" sz="1000" b="1">
                <a:solidFill>
                  <a:srgbClr val="c00000"/>
                </a:solidFill>
                <a:latin typeface="Arial"/>
                <a:cs typeface="Arial"/>
              </a:rPr>
              <a:t>THE</a:t>
            </a:r>
            <a:r>
              <a:rPr dirty="0" sz="1000" spc="149" b="1">
                <a:solidFill>
                  <a:srgbClr val="c00000"/>
                </a:solidFill>
                <a:latin typeface="Arial"/>
                <a:cs typeface="Arial"/>
              </a:rPr>
              <a:t> </a:t>
            </a:r>
            <a:r>
              <a:rPr dirty="0" sz="1000" b="1">
                <a:solidFill>
                  <a:srgbClr val="c00000"/>
                </a:solidFill>
                <a:latin typeface="Arial"/>
                <a:cs typeface="Arial"/>
              </a:rPr>
              <a:t>SUPERVISION</a:t>
            </a:r>
            <a:r>
              <a:rPr dirty="0" sz="1000" spc="140" b="1">
                <a:solidFill>
                  <a:srgbClr val="c00000"/>
                </a:solidFill>
                <a:latin typeface="Arial"/>
                <a:cs typeface="Arial"/>
              </a:rPr>
              <a:t> </a:t>
            </a:r>
            <a:r>
              <a:rPr dirty="0" sz="1000" b="1">
                <a:solidFill>
                  <a:srgbClr val="c00000"/>
                </a:solidFill>
                <a:latin typeface="Arial"/>
                <a:cs typeface="Arial"/>
              </a:rPr>
              <a:t>SOLUTIONS,</a:t>
            </a:r>
            <a:r>
              <a:rPr dirty="0" sz="1000" spc="139" b="1">
                <a:solidFill>
                  <a:srgbClr val="c00000"/>
                </a:solidFill>
                <a:latin typeface="Arial"/>
                <a:cs typeface="Arial"/>
              </a:rPr>
              <a:t> </a:t>
            </a:r>
            <a:r>
              <a:rPr dirty="0" sz="1000" b="1">
                <a:solidFill>
                  <a:srgbClr val="c00000"/>
                </a:solidFill>
                <a:latin typeface="Arial"/>
                <a:cs typeface="Arial"/>
              </a:rPr>
              <a:t>OR</a:t>
            </a:r>
            <a:r>
              <a:rPr dirty="0" sz="1000" spc="126" b="1">
                <a:solidFill>
                  <a:srgbClr val="c00000"/>
                </a:solidFill>
                <a:latin typeface="Arial"/>
                <a:cs typeface="Arial"/>
              </a:rPr>
              <a:t> </a:t>
            </a:r>
            <a:r>
              <a:rPr dirty="0" sz="1000" b="1">
                <a:solidFill>
                  <a:srgbClr val="c00000"/>
                </a:solidFill>
                <a:latin typeface="Arial"/>
                <a:cs typeface="Arial"/>
              </a:rPr>
              <a:t>OTHER</a:t>
            </a:r>
            <a:r>
              <a:rPr dirty="0" sz="1000" spc="150" b="1">
                <a:solidFill>
                  <a:srgbClr val="c00000"/>
                </a:solidFill>
                <a:latin typeface="Arial"/>
                <a:cs typeface="Arial"/>
              </a:rPr>
              <a:t> </a:t>
            </a:r>
            <a:r>
              <a:rPr dirty="0" sz="1000" b="1">
                <a:solidFill>
                  <a:srgbClr val="c00000"/>
                </a:solidFill>
                <a:latin typeface="Arial"/>
                <a:cs typeface="Arial"/>
              </a:rPr>
              <a:t>INFO,</a:t>
            </a:r>
          </a:p>
          <a:p>
            <a:pPr marL="0" marR="0">
              <a:lnSpc>
                <a:spcPts val="1112"/>
              </a:lnSpc>
              <a:spcBef>
                <a:spcPts val="2007"/>
              </a:spcBef>
              <a:spcAft>
                <a:spcPts val="0"/>
              </a:spcAft>
            </a:pPr>
            <a:r>
              <a:rPr dirty="0" sz="1000" b="1">
                <a:solidFill>
                  <a:srgbClr val="c00000"/>
                </a:solidFill>
                <a:latin typeface="Arial"/>
                <a:cs typeface="Arial"/>
              </a:rPr>
              <a:t>PLEASE</a:t>
            </a:r>
            <a:r>
              <a:rPr dirty="0" sz="1000" b="1">
                <a:solidFill>
                  <a:srgbClr val="c00000"/>
                </a:solidFill>
                <a:latin typeface="Arial"/>
                <a:cs typeface="Arial"/>
              </a:rPr>
              <a:t> </a:t>
            </a:r>
            <a:r>
              <a:rPr dirty="0" sz="1000" b="1">
                <a:solidFill>
                  <a:srgbClr val="c00000"/>
                </a:solidFill>
                <a:latin typeface="Arial"/>
                <a:cs typeface="Arial"/>
              </a:rPr>
              <a:t>CONTACT</a:t>
            </a:r>
            <a:r>
              <a:rPr dirty="0" sz="1000" spc="12" b="1">
                <a:solidFill>
                  <a:srgbClr val="c00000"/>
                </a:solidFill>
                <a:latin typeface="Arial"/>
                <a:cs typeface="Arial"/>
              </a:rPr>
              <a:t> </a:t>
            </a:r>
            <a:r>
              <a:rPr dirty="0" sz="1000" b="1">
                <a:solidFill>
                  <a:srgbClr val="c00000"/>
                </a:solidFill>
                <a:latin typeface="Arial"/>
                <a:cs typeface="Arial"/>
              </a:rPr>
              <a:t>WITH</a:t>
            </a:r>
          </a:p>
        </p:txBody>
      </p:sp>
      <p:sp>
        <p:nvSpPr>
          <p:cNvPr id="10" name="object 10"/>
          <p:cNvSpPr txBox="1"/>
          <p:nvPr/>
        </p:nvSpPr>
        <p:spPr>
          <a:xfrm>
            <a:off x="551688" y="5328837"/>
            <a:ext cx="3418415" cy="179415"/>
          </a:xfrm>
          <a:prstGeom prst="rect">
            <a:avLst/>
          </a:prstGeom>
        </p:spPr>
        <p:txBody>
          <a:bodyPr wrap="square" lIns="0" tIns="0" rIns="0" bIns="0" rtlCol="0" vert="horz">
            <a:spAutoFit/>
          </a:bodyPr>
          <a:lstStyle/>
          <a:p>
            <a:pPr marL="0" marR="0">
              <a:lnSpc>
                <a:spcPts val="1112"/>
              </a:lnSpc>
              <a:spcBef>
                <a:spcPts val="0"/>
              </a:spcBef>
              <a:spcAft>
                <a:spcPts val="0"/>
              </a:spcAft>
            </a:pPr>
            <a:r>
              <a:rPr dirty="0" sz="1000" b="1">
                <a:solidFill>
                  <a:srgbClr val="c00000"/>
                </a:solidFill>
                <a:latin typeface="Arial"/>
                <a:cs typeface="Arial"/>
              </a:rPr>
              <a:t>SYNERGY</a:t>
            </a:r>
            <a:r>
              <a:rPr dirty="0" sz="1000" b="1">
                <a:solidFill>
                  <a:srgbClr val="c00000"/>
                </a:solidFill>
                <a:latin typeface="Arial"/>
                <a:cs typeface="Arial"/>
              </a:rPr>
              <a:t> </a:t>
            </a:r>
            <a:r>
              <a:rPr dirty="0" sz="1000" b="1">
                <a:solidFill>
                  <a:srgbClr val="c00000"/>
                </a:solidFill>
                <a:latin typeface="Arial"/>
                <a:cs typeface="Arial"/>
              </a:rPr>
              <a:t>OILFIELD</a:t>
            </a:r>
            <a:r>
              <a:rPr dirty="0" sz="1000" b="1">
                <a:solidFill>
                  <a:srgbClr val="c00000"/>
                </a:solidFill>
                <a:latin typeface="Arial"/>
                <a:cs typeface="Arial"/>
              </a:rPr>
              <a:t> </a:t>
            </a:r>
            <a:r>
              <a:rPr dirty="0" sz="1000" b="1">
                <a:solidFill>
                  <a:srgbClr val="c00000"/>
                </a:solidFill>
                <a:latin typeface="Arial"/>
                <a:cs typeface="Arial"/>
              </a:rPr>
              <a:t>TECHNOLOGY</a:t>
            </a:r>
            <a:r>
              <a:rPr dirty="0" sz="1000" b="1">
                <a:solidFill>
                  <a:srgbClr val="c00000"/>
                </a:solidFill>
                <a:latin typeface="Arial"/>
                <a:cs typeface="Arial"/>
              </a:rPr>
              <a:t> </a:t>
            </a:r>
            <a:r>
              <a:rPr dirty="0" sz="1000" b="1">
                <a:solidFill>
                  <a:srgbClr val="c00000"/>
                </a:solidFill>
                <a:latin typeface="Arial"/>
                <a:cs typeface="Arial"/>
              </a:rPr>
              <a:t>SERVICE</a:t>
            </a:r>
            <a:r>
              <a:rPr dirty="0" sz="1000" b="1">
                <a:solidFill>
                  <a:srgbClr val="c00000"/>
                </a:solidFill>
                <a:latin typeface="Arial"/>
                <a:cs typeface="Arial"/>
              </a:rPr>
              <a:t> </a:t>
            </a:r>
            <a:r>
              <a:rPr dirty="0" sz="1000" b="1">
                <a:solidFill>
                  <a:srgbClr val="c00000"/>
                </a:solidFill>
                <a:latin typeface="Arial"/>
                <a:cs typeface="Arial"/>
              </a:rPr>
              <a:t>Co.</a:t>
            </a:r>
            <a:r>
              <a:rPr dirty="0" sz="1000" b="1">
                <a:solidFill>
                  <a:srgbClr val="c00000"/>
                </a:solidFill>
                <a:latin typeface="Arial"/>
                <a:cs typeface="Arial"/>
              </a:rPr>
              <a:t> </a:t>
            </a:r>
            <a:r>
              <a:rPr dirty="0" sz="1000" b="1">
                <a:solidFill>
                  <a:srgbClr val="c00000"/>
                </a:solidFill>
                <a:latin typeface="Arial"/>
                <a:cs typeface="Arial"/>
              </a:rPr>
              <a:t>Ltd.</a:t>
            </a:r>
          </a:p>
        </p:txBody>
      </p:sp>
      <p:sp>
        <p:nvSpPr>
          <p:cNvPr id="11" name="object 11"/>
          <p:cNvSpPr txBox="1"/>
          <p:nvPr/>
        </p:nvSpPr>
        <p:spPr>
          <a:xfrm>
            <a:off x="551688" y="6108335"/>
            <a:ext cx="1152398" cy="205047"/>
          </a:xfrm>
          <a:prstGeom prst="rect">
            <a:avLst/>
          </a:prstGeom>
        </p:spPr>
        <p:txBody>
          <a:bodyPr wrap="square" lIns="0" tIns="0" rIns="0" bIns="0" rtlCol="0" vert="horz">
            <a:spAutoFit/>
          </a:bodyPr>
          <a:lstStyle/>
          <a:p>
            <a:pPr marL="0" marR="0">
              <a:lnSpc>
                <a:spcPts val="1314"/>
              </a:lnSpc>
              <a:spcBef>
                <a:spcPts val="0"/>
              </a:spcBef>
              <a:spcAft>
                <a:spcPts val="0"/>
              </a:spcAft>
            </a:pPr>
            <a:r>
              <a:rPr dirty="0" sz="1000" b="1">
                <a:solidFill>
                  <a:srgbClr val="c00000"/>
                </a:solidFill>
                <a:latin typeface="Arial"/>
                <a:cs typeface="Arial"/>
              </a:rPr>
              <a:t>Keep</a:t>
            </a:r>
            <a:r>
              <a:rPr dirty="0" sz="1000" b="1">
                <a:solidFill>
                  <a:srgbClr val="c00000"/>
                </a:solidFill>
                <a:latin typeface="Arial"/>
                <a:cs typeface="Arial"/>
              </a:rPr>
              <a:t> </a:t>
            </a:r>
            <a:r>
              <a:rPr dirty="0" sz="1000" b="1">
                <a:solidFill>
                  <a:srgbClr val="c00000"/>
                </a:solidFill>
                <a:latin typeface="Arial"/>
                <a:cs typeface="Arial"/>
              </a:rPr>
              <a:t>In</a:t>
            </a:r>
            <a:r>
              <a:rPr dirty="0" sz="1000" b="1">
                <a:solidFill>
                  <a:srgbClr val="c00000"/>
                </a:solidFill>
                <a:latin typeface="Arial"/>
                <a:cs typeface="Arial"/>
              </a:rPr>
              <a:t> </a:t>
            </a:r>
            <a:r>
              <a:rPr dirty="0" sz="1000" b="1">
                <a:solidFill>
                  <a:srgbClr val="c00000"/>
                </a:solidFill>
                <a:latin typeface="Arial"/>
                <a:cs typeface="Arial"/>
              </a:rPr>
              <a:t>Touch</a:t>
            </a:r>
            <a:r>
              <a:rPr dirty="0" sz="1000" b="1">
                <a:solidFill>
                  <a:srgbClr val="c00000"/>
                </a:solidFill>
                <a:latin typeface="Microsoft YaHei"/>
                <a:cs typeface="Microsoft YaHei"/>
              </a:rPr>
              <a:t>：</a:t>
            </a:r>
          </a:p>
        </p:txBody>
      </p:sp>
      <p:sp>
        <p:nvSpPr>
          <p:cNvPr id="12" name="object 12"/>
          <p:cNvSpPr txBox="1"/>
          <p:nvPr/>
        </p:nvSpPr>
        <p:spPr>
          <a:xfrm>
            <a:off x="551688" y="6504574"/>
            <a:ext cx="2195066" cy="588891"/>
          </a:xfrm>
          <a:prstGeom prst="rect">
            <a:avLst/>
          </a:prstGeom>
        </p:spPr>
        <p:txBody>
          <a:bodyPr wrap="square" lIns="0" tIns="0" rIns="0" bIns="0" rtlCol="0" vert="horz">
            <a:spAutoFit/>
          </a:bodyPr>
          <a:lstStyle/>
          <a:p>
            <a:pPr marL="0" marR="0">
              <a:lnSpc>
                <a:spcPts val="1314"/>
              </a:lnSpc>
              <a:spcBef>
                <a:spcPts val="0"/>
              </a:spcBef>
              <a:spcAft>
                <a:spcPts val="0"/>
              </a:spcAft>
            </a:pPr>
            <a:r>
              <a:rPr dirty="0" sz="1000" b="1">
                <a:solidFill>
                  <a:srgbClr val="c00000"/>
                </a:solidFill>
                <a:latin typeface="Arial"/>
                <a:cs typeface="Arial"/>
              </a:rPr>
              <a:t>Email</a:t>
            </a:r>
            <a:r>
              <a:rPr dirty="0" sz="1000" b="1">
                <a:solidFill>
                  <a:srgbClr val="c00000"/>
                </a:solidFill>
                <a:latin typeface="Microsoft YaHei"/>
                <a:cs typeface="Microsoft YaHei"/>
                <a:hlinkClick r:id="rId3">
                  <a:extLst>
                    <a:ext uri="{A12FA001-AC4F-418D-AE19-62706E023703}">
                      <ahyp:hlinkClr xmlns:ahyp="http://schemas.microsoft.com/office/drawing/2018/hyperlinkcolor" val="tx"/>
                    </a:ext>
                  </a:extLst>
                </a:hlinkClick>
              </a:rPr>
              <a:t>：</a:t>
            </a:r>
            <a:r>
              <a:rPr dirty="0" sz="1050" b="1">
                <a:solidFill>
                  <a:srgbClr val="c00000"/>
                </a:solidFill>
                <a:latin typeface="DengXian"/>
                <a:cs typeface="DengXian"/>
                <a:hlinkClick r:id="rId3">
                  <a:extLst>
                    <a:ext uri="{A12FA001-AC4F-418D-AE19-62706E023703}">
                      <ahyp:hlinkClr xmlns:ahyp="http://schemas.microsoft.com/office/drawing/2018/hyperlinkcolor" val="tx"/>
                    </a:ext>
                  </a:extLst>
                </a:hlinkClick>
              </a:rPr>
              <a:t>wujia@synergy-service.cn</a:t>
            </a:r>
          </a:p>
          <a:p>
            <a:pPr marL="0" marR="0">
              <a:lnSpc>
                <a:spcPts val="1112"/>
              </a:lnSpc>
              <a:spcBef>
                <a:spcPts val="1909"/>
              </a:spcBef>
              <a:spcAft>
                <a:spcPts val="0"/>
              </a:spcAft>
            </a:pPr>
            <a:r>
              <a:rPr dirty="0" sz="1000" b="1">
                <a:solidFill>
                  <a:srgbClr val="c00000"/>
                </a:solidFill>
                <a:latin typeface="Arial"/>
                <a:cs typeface="Arial"/>
                <a:hlinkClick r:id="rId4">
                  <a:extLst>
                    <a:ext uri="{A12FA001-AC4F-418D-AE19-62706E023703}">
                      <ahyp:hlinkClr xmlns:ahyp="http://schemas.microsoft.com/office/drawing/2018/hyperlinkcolor" val="tx"/>
                    </a:ext>
                  </a:extLst>
                </a:hlinkClick>
              </a:rPr>
              <a:t>Tel:</a:t>
            </a:r>
            <a:r>
              <a:rPr dirty="0" sz="1000" b="1">
                <a:solidFill>
                  <a:srgbClr val="c00000"/>
                </a:solidFill>
                <a:latin typeface="Arial"/>
                <a:cs typeface="Arial"/>
                <a:hlinkClick r:id="rId4">
                  <a:extLst>
                    <a:ext uri="{A12FA001-AC4F-418D-AE19-62706E023703}">
                      <ahyp:hlinkClr xmlns:ahyp="http://schemas.microsoft.com/office/drawing/2018/hyperlinkcolor" val="tx"/>
                    </a:ext>
                  </a:extLst>
                </a:hlinkClick>
              </a:rPr>
              <a:t> </a:t>
            </a:r>
            <a:r>
              <a:rPr dirty="0" sz="1000" b="1">
                <a:solidFill>
                  <a:srgbClr val="c00000"/>
                </a:solidFill>
                <a:latin typeface="Arial"/>
                <a:cs typeface="Arial"/>
                <a:hlinkClick r:id="rId4">
                  <a:extLst>
                    <a:ext uri="{A12FA001-AC4F-418D-AE19-62706E023703}">
                      <ahyp:hlinkClr xmlns:ahyp="http://schemas.microsoft.com/office/drawing/2018/hyperlinkcolor" val="tx"/>
                    </a:ext>
                  </a:extLst>
                </a:hlinkClick>
              </a:rPr>
              <a:t>0086</a:t>
            </a:r>
            <a:r>
              <a:rPr dirty="0" sz="1000" b="1">
                <a:solidFill>
                  <a:srgbClr val="c00000"/>
                </a:solidFill>
                <a:latin typeface="Arial"/>
                <a:cs typeface="Arial"/>
                <a:hlinkClick r:id="rId4">
                  <a:extLst>
                    <a:ext uri="{A12FA001-AC4F-418D-AE19-62706E023703}">
                      <ahyp:hlinkClr xmlns:ahyp="http://schemas.microsoft.com/office/drawing/2018/hyperlinkcolor" val="tx"/>
                    </a:ext>
                  </a:extLst>
                </a:hlinkClick>
              </a:rPr>
              <a:t> </a:t>
            </a:r>
            <a:r>
              <a:rPr dirty="0" sz="1000" b="1">
                <a:solidFill>
                  <a:srgbClr val="c00000"/>
                </a:solidFill>
                <a:latin typeface="Arial"/>
                <a:cs typeface="Arial"/>
              </a:rPr>
              <a:t>18881776777</a:t>
            </a:r>
          </a:p>
        </p:txBody>
      </p:sp>
    </p:spTree>
  </p:cSld>
  <p:clrMapOvr>
    <a:masterClrMapping/>
  </p:clrMapOvr>
</p:sld>
</file>

<file path=ppt/theme/theme1.xml><?xml version="1.0" encoding="utf-8"?>
<a:theme xmlns:a="http://schemas.openxmlformats.org/drawingml/2006/main" name="Theme Office">
  <a:themeElements>
    <a:clrScheme name="Standard">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PowerPoint</dc:title>
  <dc:creator>SYSTEM</dc:creator>
  <cp:lastModifiedBy>SYSTEM</cp:lastModifiedBy>
  <cp:revision>1</cp:revision>
  <dcterms:modified xsi:type="dcterms:W3CDTF">2023-09-14T11:51:52+08:00</dcterms:modified>
</cp:coreProperties>
</file>